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88" r:id="rId7"/>
    <p:sldId id="258" r:id="rId8"/>
    <p:sldId id="356" r:id="rId9"/>
    <p:sldId id="261" r:id="rId10"/>
    <p:sldId id="262" r:id="rId11"/>
    <p:sldId id="265" r:id="rId12"/>
    <p:sldId id="266" r:id="rId13"/>
    <p:sldId id="267" r:id="rId14"/>
    <p:sldId id="268" r:id="rId15"/>
    <p:sldId id="271" r:id="rId16"/>
    <p:sldId id="263" r:id="rId17"/>
    <p:sldId id="269" r:id="rId18"/>
    <p:sldId id="283" r:id="rId19"/>
    <p:sldId id="285" r:id="rId20"/>
    <p:sldId id="270" r:id="rId21"/>
    <p:sldId id="272" r:id="rId22"/>
    <p:sldId id="287" r:id="rId23"/>
    <p:sldId id="273" r:id="rId24"/>
    <p:sldId id="286" r:id="rId25"/>
    <p:sldId id="321" r:id="rId26"/>
    <p:sldId id="322" r:id="rId27"/>
    <p:sldId id="275" r:id="rId28"/>
    <p:sldId id="274" r:id="rId29"/>
    <p:sldId id="320" r:id="rId30"/>
    <p:sldId id="289" r:id="rId31"/>
    <p:sldId id="290" r:id="rId32"/>
    <p:sldId id="293" r:id="rId33"/>
    <p:sldId id="294" r:id="rId34"/>
    <p:sldId id="295" r:id="rId35"/>
    <p:sldId id="296" r:id="rId36"/>
    <p:sldId id="297" r:id="rId37"/>
    <p:sldId id="298" r:id="rId38"/>
    <p:sldId id="299" r:id="rId39"/>
    <p:sldId id="260"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9" r:id="rId53"/>
    <p:sldId id="316" r:id="rId54"/>
    <p:sldId id="317" r:id="rId55"/>
    <p:sldId id="318" r:id="rId56"/>
    <p:sldId id="323" r:id="rId57"/>
    <p:sldId id="324" r:id="rId58"/>
    <p:sldId id="325" r:id="rId59"/>
    <p:sldId id="301" r:id="rId60"/>
    <p:sldId id="336" r:id="rId61"/>
    <p:sldId id="337" r:id="rId62"/>
    <p:sldId id="338" r:id="rId63"/>
    <p:sldId id="339" r:id="rId64"/>
    <p:sldId id="328" r:id="rId65"/>
    <p:sldId id="330" r:id="rId66"/>
    <p:sldId id="334" r:id="rId67"/>
    <p:sldId id="335" r:id="rId68"/>
    <p:sldId id="340" r:id="rId69"/>
    <p:sldId id="282" r:id="rId70"/>
    <p:sldId id="341" r:id="rId71"/>
    <p:sldId id="342" r:id="rId72"/>
    <p:sldId id="331" r:id="rId73"/>
    <p:sldId id="343" r:id="rId74"/>
    <p:sldId id="329" r:id="rId75"/>
    <p:sldId id="332" r:id="rId76"/>
    <p:sldId id="344" r:id="rId77"/>
    <p:sldId id="349" r:id="rId78"/>
    <p:sldId id="345" r:id="rId79"/>
    <p:sldId id="346" r:id="rId80"/>
    <p:sldId id="350" r:id="rId81"/>
    <p:sldId id="351" r:id="rId82"/>
    <p:sldId id="347" r:id="rId83"/>
    <p:sldId id="352" r:id="rId84"/>
    <p:sldId id="333" r:id="rId85"/>
    <p:sldId id="348" r:id="rId86"/>
    <p:sldId id="354" r:id="rId87"/>
    <p:sldId id="326" r:id="rId88"/>
    <p:sldId id="353" r:id="rId89"/>
    <p:sldId id="355" r:id="rId90"/>
    <p:sldId id="357" r:id="rId9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D3E3"/>
    <a:srgbClr val="169BD4"/>
    <a:srgbClr val="FED915"/>
    <a:srgbClr val="28A8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8E74CE-FF1F-4F1E-8133-099460B2F2CD}" v="22" dt="2019-09-16T17:38:03.8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5" d="100"/>
          <a:sy n="65" d="100"/>
        </p:scale>
        <p:origin x="1248" y="64"/>
      </p:cViewPr>
      <p:guideLst>
        <p:guide orient="horz" pos="2160"/>
        <p:guide pos="2880"/>
      </p:guideLst>
    </p:cSldViewPr>
  </p:slideViewPr>
  <p:notesTextViewPr>
    <p:cViewPr>
      <p:scale>
        <a:sx n="100" d="100"/>
        <a:sy n="100" d="100"/>
      </p:scale>
      <p:origin x="0" y="0"/>
    </p:cViewPr>
  </p:notesTextViewPr>
  <p:sorterViewPr>
    <p:cViewPr>
      <p:scale>
        <a:sx n="46" d="100"/>
        <a:sy n="4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ma Dutton" userId="27bc6a61-e476-44f0-89d0-7e0785d7c66b" providerId="ADAL" clId="{2F9DBCC3-3FD1-4F47-8F6B-81EE97F76F2E}"/>
    <pc:docChg chg="undo custSel addSld delSld modSld sldOrd">
      <pc:chgData name="Sharma Dutton" userId="27bc6a61-e476-44f0-89d0-7e0785d7c66b" providerId="ADAL" clId="{2F9DBCC3-3FD1-4F47-8F6B-81EE97F76F2E}" dt="2019-09-16T17:41:00.511" v="681" actId="20577"/>
      <pc:docMkLst>
        <pc:docMk/>
      </pc:docMkLst>
      <pc:sldChg chg="modSp">
        <pc:chgData name="Sharma Dutton" userId="27bc6a61-e476-44f0-89d0-7e0785d7c66b" providerId="ADAL" clId="{2F9DBCC3-3FD1-4F47-8F6B-81EE97F76F2E}" dt="2019-09-16T15:11:14.296" v="60" actId="242"/>
        <pc:sldMkLst>
          <pc:docMk/>
          <pc:sldMk cId="1733704933" sldId="258"/>
        </pc:sldMkLst>
        <pc:spChg chg="mod">
          <ac:chgData name="Sharma Dutton" userId="27bc6a61-e476-44f0-89d0-7e0785d7c66b" providerId="ADAL" clId="{2F9DBCC3-3FD1-4F47-8F6B-81EE97F76F2E}" dt="2019-09-16T15:11:14.296" v="60" actId="242"/>
          <ac:spMkLst>
            <pc:docMk/>
            <pc:sldMk cId="1733704933" sldId="258"/>
            <ac:spMk id="3" creationId="{00000000-0000-0000-0000-000000000000}"/>
          </ac:spMkLst>
        </pc:spChg>
      </pc:sldChg>
      <pc:sldChg chg="modSp">
        <pc:chgData name="Sharma Dutton" userId="27bc6a61-e476-44f0-89d0-7e0785d7c66b" providerId="ADAL" clId="{2F9DBCC3-3FD1-4F47-8F6B-81EE97F76F2E}" dt="2019-09-16T15:11:40.869" v="64" actId="20577"/>
        <pc:sldMkLst>
          <pc:docMk/>
          <pc:sldMk cId="2452575208" sldId="261"/>
        </pc:sldMkLst>
        <pc:spChg chg="mod">
          <ac:chgData name="Sharma Dutton" userId="27bc6a61-e476-44f0-89d0-7e0785d7c66b" providerId="ADAL" clId="{2F9DBCC3-3FD1-4F47-8F6B-81EE97F76F2E}" dt="2019-09-16T15:11:40.869" v="64" actId="20577"/>
          <ac:spMkLst>
            <pc:docMk/>
            <pc:sldMk cId="2452575208" sldId="261"/>
            <ac:spMk id="5" creationId="{00000000-0000-0000-0000-000000000000}"/>
          </ac:spMkLst>
        </pc:spChg>
      </pc:sldChg>
      <pc:sldChg chg="del">
        <pc:chgData name="Sharma Dutton" userId="27bc6a61-e476-44f0-89d0-7e0785d7c66b" providerId="ADAL" clId="{2F9DBCC3-3FD1-4F47-8F6B-81EE97F76F2E}" dt="2019-09-16T17:36:58.948" v="619" actId="2696"/>
        <pc:sldMkLst>
          <pc:docMk/>
          <pc:sldMk cId="4015138754" sldId="291"/>
        </pc:sldMkLst>
      </pc:sldChg>
      <pc:sldChg chg="del ord">
        <pc:chgData name="Sharma Dutton" userId="27bc6a61-e476-44f0-89d0-7e0785d7c66b" providerId="ADAL" clId="{2F9DBCC3-3FD1-4F47-8F6B-81EE97F76F2E}" dt="2019-09-16T17:39:10.193" v="621" actId="2696"/>
        <pc:sldMkLst>
          <pc:docMk/>
          <pc:sldMk cId="1411934370" sldId="292"/>
        </pc:sldMkLst>
      </pc:sldChg>
      <pc:sldChg chg="modSp">
        <pc:chgData name="Sharma Dutton" userId="27bc6a61-e476-44f0-89d0-7e0785d7c66b" providerId="ADAL" clId="{2F9DBCC3-3FD1-4F47-8F6B-81EE97F76F2E}" dt="2019-09-16T17:39:34.894" v="623" actId="113"/>
        <pc:sldMkLst>
          <pc:docMk/>
          <pc:sldMk cId="3965735680" sldId="304"/>
        </pc:sldMkLst>
        <pc:spChg chg="mod">
          <ac:chgData name="Sharma Dutton" userId="27bc6a61-e476-44f0-89d0-7e0785d7c66b" providerId="ADAL" clId="{2F9DBCC3-3FD1-4F47-8F6B-81EE97F76F2E}" dt="2019-09-16T17:39:34.894" v="623" actId="113"/>
          <ac:spMkLst>
            <pc:docMk/>
            <pc:sldMk cId="3965735680" sldId="304"/>
            <ac:spMk id="6" creationId="{00000000-0000-0000-0000-000000000000}"/>
          </ac:spMkLst>
        </pc:spChg>
      </pc:sldChg>
      <pc:sldChg chg="modSp">
        <pc:chgData name="Sharma Dutton" userId="27bc6a61-e476-44f0-89d0-7e0785d7c66b" providerId="ADAL" clId="{2F9DBCC3-3FD1-4F47-8F6B-81EE97F76F2E}" dt="2019-09-16T17:41:00.511" v="681" actId="20577"/>
        <pc:sldMkLst>
          <pc:docMk/>
          <pc:sldMk cId="1245410401" sldId="310"/>
        </pc:sldMkLst>
        <pc:spChg chg="mod">
          <ac:chgData name="Sharma Dutton" userId="27bc6a61-e476-44f0-89d0-7e0785d7c66b" providerId="ADAL" clId="{2F9DBCC3-3FD1-4F47-8F6B-81EE97F76F2E}" dt="2019-09-16T17:41:00.511" v="681" actId="20577"/>
          <ac:spMkLst>
            <pc:docMk/>
            <pc:sldMk cId="1245410401" sldId="310"/>
            <ac:spMk id="3" creationId="{00000000-0000-0000-0000-000000000000}"/>
          </ac:spMkLst>
        </pc:spChg>
      </pc:sldChg>
      <pc:sldChg chg="ord">
        <pc:chgData name="Sharma Dutton" userId="27bc6a61-e476-44f0-89d0-7e0785d7c66b" providerId="ADAL" clId="{2F9DBCC3-3FD1-4F47-8F6B-81EE97F76F2E}" dt="2019-09-16T17:38:03.849" v="620"/>
        <pc:sldMkLst>
          <pc:docMk/>
          <pc:sldMk cId="859127742" sldId="320"/>
        </pc:sldMkLst>
      </pc:sldChg>
      <pc:sldChg chg="modSp">
        <pc:chgData name="Sharma Dutton" userId="27bc6a61-e476-44f0-89d0-7e0785d7c66b" providerId="ADAL" clId="{2F9DBCC3-3FD1-4F47-8F6B-81EE97F76F2E}" dt="2019-09-16T16:26:35.914" v="617" actId="20577"/>
        <pc:sldMkLst>
          <pc:docMk/>
          <pc:sldMk cId="3457715749" sldId="322"/>
        </pc:sldMkLst>
        <pc:spChg chg="mod">
          <ac:chgData name="Sharma Dutton" userId="27bc6a61-e476-44f0-89d0-7e0785d7c66b" providerId="ADAL" clId="{2F9DBCC3-3FD1-4F47-8F6B-81EE97F76F2E}" dt="2019-09-16T16:26:35.914" v="617" actId="20577"/>
          <ac:spMkLst>
            <pc:docMk/>
            <pc:sldMk cId="3457715749" sldId="322"/>
            <ac:spMk id="3" creationId="{00000000-0000-0000-0000-000000000000}"/>
          </ac:spMkLst>
        </pc:spChg>
      </pc:sldChg>
      <pc:sldChg chg="modSp">
        <pc:chgData name="Sharma Dutton" userId="27bc6a61-e476-44f0-89d0-7e0785d7c66b" providerId="ADAL" clId="{2F9DBCC3-3FD1-4F47-8F6B-81EE97F76F2E}" dt="2019-09-16T15:05:29.553" v="25" actId="27636"/>
        <pc:sldMkLst>
          <pc:docMk/>
          <pc:sldMk cId="1757337970" sldId="340"/>
        </pc:sldMkLst>
        <pc:spChg chg="mod">
          <ac:chgData name="Sharma Dutton" userId="27bc6a61-e476-44f0-89d0-7e0785d7c66b" providerId="ADAL" clId="{2F9DBCC3-3FD1-4F47-8F6B-81EE97F76F2E}" dt="2019-09-16T15:05:29.553" v="25" actId="27636"/>
          <ac:spMkLst>
            <pc:docMk/>
            <pc:sldMk cId="1757337970" sldId="340"/>
            <ac:spMk id="7" creationId="{00000000-0000-0000-0000-000000000000}"/>
          </ac:spMkLst>
        </pc:spChg>
      </pc:sldChg>
      <pc:sldChg chg="modSp add ord setBg">
        <pc:chgData name="Sharma Dutton" userId="27bc6a61-e476-44f0-89d0-7e0785d7c66b" providerId="ADAL" clId="{2F9DBCC3-3FD1-4F47-8F6B-81EE97F76F2E}" dt="2019-09-16T15:09:42.050" v="52" actId="122"/>
        <pc:sldMkLst>
          <pc:docMk/>
          <pc:sldMk cId="47509300" sldId="356"/>
        </pc:sldMkLst>
        <pc:spChg chg="mod">
          <ac:chgData name="Sharma Dutton" userId="27bc6a61-e476-44f0-89d0-7e0785d7c66b" providerId="ADAL" clId="{2F9DBCC3-3FD1-4F47-8F6B-81EE97F76F2E}" dt="2019-09-16T15:09:42.050" v="52" actId="122"/>
          <ac:spMkLst>
            <pc:docMk/>
            <pc:sldMk cId="47509300" sldId="356"/>
            <ac:spMk id="5" creationId="{00000000-0000-0000-0000-000000000000}"/>
          </ac:spMkLst>
        </pc:spChg>
      </pc:sldChg>
      <pc:sldChg chg="modSp add">
        <pc:chgData name="Sharma Dutton" userId="27bc6a61-e476-44f0-89d0-7e0785d7c66b" providerId="ADAL" clId="{2F9DBCC3-3FD1-4F47-8F6B-81EE97F76F2E}" dt="2019-09-16T15:38:56.167" v="584" actId="20577"/>
        <pc:sldMkLst>
          <pc:docMk/>
          <pc:sldMk cId="3301786056" sldId="357"/>
        </pc:sldMkLst>
        <pc:spChg chg="mod">
          <ac:chgData name="Sharma Dutton" userId="27bc6a61-e476-44f0-89d0-7e0785d7c66b" providerId="ADAL" clId="{2F9DBCC3-3FD1-4F47-8F6B-81EE97F76F2E}" dt="2019-09-16T15:37:36.451" v="571" actId="20577"/>
          <ac:spMkLst>
            <pc:docMk/>
            <pc:sldMk cId="3301786056" sldId="357"/>
            <ac:spMk id="2" creationId="{2E5B14A9-E566-4B29-A108-7D774011B77E}"/>
          </ac:spMkLst>
        </pc:spChg>
        <pc:spChg chg="mod">
          <ac:chgData name="Sharma Dutton" userId="27bc6a61-e476-44f0-89d0-7e0785d7c66b" providerId="ADAL" clId="{2F9DBCC3-3FD1-4F47-8F6B-81EE97F76F2E}" dt="2019-09-16T15:38:56.167" v="584" actId="20577"/>
          <ac:spMkLst>
            <pc:docMk/>
            <pc:sldMk cId="3301786056" sldId="357"/>
            <ac:spMk id="3" creationId="{7F0BE987-80EB-4A3B-93FD-3709E18D9AE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493AB6-60DC-2843-8055-B66C9D39C6F2}" type="datetimeFigureOut">
              <a:rPr lang="en-US" smtClean="0"/>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5CF6AB-4B1D-F94B-9616-EA70A2D4693D}" type="slidenum">
              <a:rPr lang="en-US" smtClean="0"/>
              <a:t>‹#›</a:t>
            </a:fld>
            <a:endParaRPr lang="en-US" dirty="0"/>
          </a:p>
        </p:txBody>
      </p:sp>
    </p:spTree>
    <p:extLst>
      <p:ext uri="{BB962C8B-B14F-4D97-AF65-F5344CB8AC3E}">
        <p14:creationId xmlns:p14="http://schemas.microsoft.com/office/powerpoint/2010/main" val="1976007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493AB6-60DC-2843-8055-B66C9D39C6F2}" type="datetimeFigureOut">
              <a:rPr lang="en-US" smtClean="0"/>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5CF6AB-4B1D-F94B-9616-EA70A2D4693D}" type="slidenum">
              <a:rPr lang="en-US" smtClean="0"/>
              <a:t>‹#›</a:t>
            </a:fld>
            <a:endParaRPr lang="en-US" dirty="0"/>
          </a:p>
        </p:txBody>
      </p:sp>
    </p:spTree>
    <p:extLst>
      <p:ext uri="{BB962C8B-B14F-4D97-AF65-F5344CB8AC3E}">
        <p14:creationId xmlns:p14="http://schemas.microsoft.com/office/powerpoint/2010/main" val="4049715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493AB6-60DC-2843-8055-B66C9D39C6F2}" type="datetimeFigureOut">
              <a:rPr lang="en-US" smtClean="0"/>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5CF6AB-4B1D-F94B-9616-EA70A2D4693D}" type="slidenum">
              <a:rPr lang="en-US" smtClean="0"/>
              <a:t>‹#›</a:t>
            </a:fld>
            <a:endParaRPr lang="en-US" dirty="0"/>
          </a:p>
        </p:txBody>
      </p:sp>
    </p:spTree>
    <p:extLst>
      <p:ext uri="{BB962C8B-B14F-4D97-AF65-F5344CB8AC3E}">
        <p14:creationId xmlns:p14="http://schemas.microsoft.com/office/powerpoint/2010/main" val="2682724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493AB6-60DC-2843-8055-B66C9D39C6F2}" type="datetimeFigureOut">
              <a:rPr lang="en-US" smtClean="0"/>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5CF6AB-4B1D-F94B-9616-EA70A2D4693D}" type="slidenum">
              <a:rPr lang="en-US" smtClean="0"/>
              <a:t>‹#›</a:t>
            </a:fld>
            <a:endParaRPr lang="en-US" dirty="0"/>
          </a:p>
        </p:txBody>
      </p:sp>
    </p:spTree>
    <p:extLst>
      <p:ext uri="{BB962C8B-B14F-4D97-AF65-F5344CB8AC3E}">
        <p14:creationId xmlns:p14="http://schemas.microsoft.com/office/powerpoint/2010/main" val="3108764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493AB6-60DC-2843-8055-B66C9D39C6F2}" type="datetimeFigureOut">
              <a:rPr lang="en-US" smtClean="0"/>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5CF6AB-4B1D-F94B-9616-EA70A2D4693D}" type="slidenum">
              <a:rPr lang="en-US" smtClean="0"/>
              <a:t>‹#›</a:t>
            </a:fld>
            <a:endParaRPr lang="en-US" dirty="0"/>
          </a:p>
        </p:txBody>
      </p:sp>
    </p:spTree>
    <p:extLst>
      <p:ext uri="{BB962C8B-B14F-4D97-AF65-F5344CB8AC3E}">
        <p14:creationId xmlns:p14="http://schemas.microsoft.com/office/powerpoint/2010/main" val="787974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493AB6-60DC-2843-8055-B66C9D39C6F2}" type="datetimeFigureOut">
              <a:rPr lang="en-US" smtClean="0"/>
              <a:t>9/16/2019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5CF6AB-4B1D-F94B-9616-EA70A2D4693D}" type="slidenum">
              <a:rPr lang="en-US" smtClean="0"/>
              <a:t>‹#›</a:t>
            </a:fld>
            <a:endParaRPr lang="en-US" dirty="0"/>
          </a:p>
        </p:txBody>
      </p:sp>
    </p:spTree>
    <p:extLst>
      <p:ext uri="{BB962C8B-B14F-4D97-AF65-F5344CB8AC3E}">
        <p14:creationId xmlns:p14="http://schemas.microsoft.com/office/powerpoint/2010/main" val="3490205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493AB6-60DC-2843-8055-B66C9D39C6F2}" type="datetimeFigureOut">
              <a:rPr lang="en-US" smtClean="0"/>
              <a:t>9/16/2019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5CF6AB-4B1D-F94B-9616-EA70A2D4693D}" type="slidenum">
              <a:rPr lang="en-US" smtClean="0"/>
              <a:t>‹#›</a:t>
            </a:fld>
            <a:endParaRPr lang="en-US" dirty="0"/>
          </a:p>
        </p:txBody>
      </p:sp>
    </p:spTree>
    <p:extLst>
      <p:ext uri="{BB962C8B-B14F-4D97-AF65-F5344CB8AC3E}">
        <p14:creationId xmlns:p14="http://schemas.microsoft.com/office/powerpoint/2010/main" val="3950339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493AB6-60DC-2843-8055-B66C9D39C6F2}" type="datetimeFigureOut">
              <a:rPr lang="en-US" smtClean="0"/>
              <a:t>9/16/2019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5CF6AB-4B1D-F94B-9616-EA70A2D4693D}" type="slidenum">
              <a:rPr lang="en-US" smtClean="0"/>
              <a:t>‹#›</a:t>
            </a:fld>
            <a:endParaRPr lang="en-US" dirty="0"/>
          </a:p>
        </p:txBody>
      </p:sp>
    </p:spTree>
    <p:extLst>
      <p:ext uri="{BB962C8B-B14F-4D97-AF65-F5344CB8AC3E}">
        <p14:creationId xmlns:p14="http://schemas.microsoft.com/office/powerpoint/2010/main" val="1831424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493AB6-60DC-2843-8055-B66C9D39C6F2}" type="datetimeFigureOut">
              <a:rPr lang="en-US" smtClean="0"/>
              <a:t>9/16/2019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5CF6AB-4B1D-F94B-9616-EA70A2D4693D}" type="slidenum">
              <a:rPr lang="en-US" smtClean="0"/>
              <a:t>‹#›</a:t>
            </a:fld>
            <a:endParaRPr lang="en-US" dirty="0"/>
          </a:p>
        </p:txBody>
      </p:sp>
    </p:spTree>
    <p:extLst>
      <p:ext uri="{BB962C8B-B14F-4D97-AF65-F5344CB8AC3E}">
        <p14:creationId xmlns:p14="http://schemas.microsoft.com/office/powerpoint/2010/main" val="2836943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493AB6-60DC-2843-8055-B66C9D39C6F2}" type="datetimeFigureOut">
              <a:rPr lang="en-US" smtClean="0"/>
              <a:t>9/16/2019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5CF6AB-4B1D-F94B-9616-EA70A2D4693D}" type="slidenum">
              <a:rPr lang="en-US" smtClean="0"/>
              <a:t>‹#›</a:t>
            </a:fld>
            <a:endParaRPr lang="en-US" dirty="0"/>
          </a:p>
        </p:txBody>
      </p:sp>
    </p:spTree>
    <p:extLst>
      <p:ext uri="{BB962C8B-B14F-4D97-AF65-F5344CB8AC3E}">
        <p14:creationId xmlns:p14="http://schemas.microsoft.com/office/powerpoint/2010/main" val="1423356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493AB6-60DC-2843-8055-B66C9D39C6F2}" type="datetimeFigureOut">
              <a:rPr lang="en-US" smtClean="0"/>
              <a:t>9/16/2019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5CF6AB-4B1D-F94B-9616-EA70A2D4693D}" type="slidenum">
              <a:rPr lang="en-US" smtClean="0"/>
              <a:t>‹#›</a:t>
            </a:fld>
            <a:endParaRPr lang="en-US" dirty="0"/>
          </a:p>
        </p:txBody>
      </p:sp>
    </p:spTree>
    <p:extLst>
      <p:ext uri="{BB962C8B-B14F-4D97-AF65-F5344CB8AC3E}">
        <p14:creationId xmlns:p14="http://schemas.microsoft.com/office/powerpoint/2010/main" val="3690325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rgbClr val="FFFFFF"/>
          </a:solidFill>
          <a:ln w="38100" cmpd="sng">
            <a:solidFill>
              <a:srgbClr val="000000"/>
            </a:solidFill>
          </a:ln>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a:solidFill>
            <a:srgbClr val="FFFFFF"/>
          </a:solidFill>
          <a:ln w="38100" cmpd="sng">
            <a:solidFill>
              <a:srgbClr val="000000"/>
            </a:solid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493AB6-60DC-2843-8055-B66C9D39C6F2}" type="datetimeFigureOut">
              <a:rPr lang="en-US" smtClean="0"/>
              <a:t>9/16/2019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5CF6AB-4B1D-F94B-9616-EA70A2D4693D}" type="slidenum">
              <a:rPr lang="en-US" smtClean="0"/>
              <a:t>‹#›</a:t>
            </a:fld>
            <a:endParaRPr lang="en-US" dirty="0"/>
          </a:p>
        </p:txBody>
      </p:sp>
      <p:sp>
        <p:nvSpPr>
          <p:cNvPr id="7" name="TextBox 6"/>
          <p:cNvSpPr txBox="1"/>
          <p:nvPr userDrawn="1"/>
        </p:nvSpPr>
        <p:spPr>
          <a:xfrm rot="16200000">
            <a:off x="-4448888" y="2162889"/>
            <a:ext cx="9144000" cy="246221"/>
          </a:xfrm>
          <a:prstGeom prst="rect">
            <a:avLst/>
          </a:prstGeom>
          <a:noFill/>
        </p:spPr>
        <p:txBody>
          <a:bodyPr wrap="square" rtlCol="0">
            <a:spAutoFit/>
          </a:bodyPr>
          <a:lstStyle/>
          <a:p>
            <a:pPr algn="l"/>
            <a:r>
              <a:rPr lang="en-US" sz="1000" dirty="0">
                <a:solidFill>
                  <a:srgbClr val="76D3E3"/>
                </a:solidFill>
                <a:latin typeface="Century Gothic"/>
                <a:cs typeface="Century Gothic"/>
              </a:rPr>
              <a:t>©</a:t>
            </a:r>
            <a:r>
              <a:rPr lang="en-US" sz="1000" baseline="0" dirty="0">
                <a:solidFill>
                  <a:srgbClr val="76D3E3"/>
                </a:solidFill>
                <a:latin typeface="Century Gothic"/>
                <a:cs typeface="Century Gothic"/>
              </a:rPr>
              <a:t> 2018 - present: The Daring English Teacher, Inc.</a:t>
            </a:r>
            <a:endParaRPr lang="en-US" sz="1000" dirty="0">
              <a:solidFill>
                <a:srgbClr val="76D3E3"/>
              </a:solidFill>
              <a:latin typeface="Century Gothic"/>
              <a:cs typeface="Century Gothic"/>
            </a:endParaRPr>
          </a:p>
        </p:txBody>
      </p:sp>
    </p:spTree>
    <p:extLst>
      <p:ext uri="{BB962C8B-B14F-4D97-AF65-F5344CB8AC3E}">
        <p14:creationId xmlns:p14="http://schemas.microsoft.com/office/powerpoint/2010/main" val="314104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chemeClr val="tx1"/>
          </a:solidFill>
          <a:effectLst>
            <a:glow rad="127000">
              <a:schemeClr val="bg1"/>
            </a:glow>
            <a:outerShdw blurRad="50800" dist="38100" dir="2700000" algn="tl" rotWithShape="0">
              <a:srgbClr val="000000">
                <a:alpha val="43000"/>
              </a:srgbClr>
            </a:outerShdw>
          </a:effectLst>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youtu.be/FmqOld0Ye-4"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s://www.americanrhetoric.com/top100speechesall.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427"/>
            <a:ext cx="9144000" cy="6854573"/>
          </a:xfrm>
          <a:prstGeom prst="rect">
            <a:avLst/>
          </a:prstGeom>
        </p:spPr>
      </p:pic>
    </p:spTree>
    <p:extLst>
      <p:ext uri="{BB962C8B-B14F-4D97-AF65-F5344CB8AC3E}">
        <p14:creationId xmlns:p14="http://schemas.microsoft.com/office/powerpoint/2010/main" val="1516597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Occasion </a:t>
            </a:r>
          </a:p>
        </p:txBody>
      </p:sp>
      <p:sp>
        <p:nvSpPr>
          <p:cNvPr id="3" name="Content Placeholder 2"/>
          <p:cNvSpPr>
            <a:spLocks noGrp="1"/>
          </p:cNvSpPr>
          <p:nvPr>
            <p:ph idx="1"/>
          </p:nvPr>
        </p:nvSpPr>
        <p:spPr/>
        <p:txBody>
          <a:bodyPr>
            <a:normAutofit lnSpcReduction="10000"/>
          </a:bodyPr>
          <a:lstStyle/>
          <a:p>
            <a:r>
              <a:rPr lang="en-US" dirty="0"/>
              <a:t>The occasion is the general, political, social, or economic state of land during the time when the piece was written or delivered.  </a:t>
            </a:r>
          </a:p>
          <a:p>
            <a:r>
              <a:rPr lang="en-US" dirty="0"/>
              <a:t>It is important to know the context of the piece because the political, social, or economic climate most likely motivated the speaker or author to write the piece.</a:t>
            </a:r>
          </a:p>
        </p:txBody>
      </p:sp>
    </p:spTree>
    <p:extLst>
      <p:ext uri="{BB962C8B-B14F-4D97-AF65-F5344CB8AC3E}">
        <p14:creationId xmlns:p14="http://schemas.microsoft.com/office/powerpoint/2010/main" val="2258297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Occasion</a:t>
            </a:r>
          </a:p>
        </p:txBody>
      </p:sp>
      <p:sp>
        <p:nvSpPr>
          <p:cNvPr id="3" name="Content Placeholder 2"/>
          <p:cNvSpPr>
            <a:spLocks noGrp="1"/>
          </p:cNvSpPr>
          <p:nvPr>
            <p:ph idx="1"/>
          </p:nvPr>
        </p:nvSpPr>
        <p:spPr/>
        <p:txBody>
          <a:bodyPr/>
          <a:lstStyle/>
          <a:p>
            <a:r>
              <a:rPr lang="en-US" dirty="0"/>
              <a:t>By knowing the answers to these questions before you read, you will understand more about the piece.</a:t>
            </a:r>
          </a:p>
          <a:p>
            <a:pPr marL="742950" lvl="2" indent="-342900"/>
            <a:r>
              <a:rPr lang="en-US" dirty="0"/>
              <a:t>When was this written or delivered? </a:t>
            </a:r>
          </a:p>
          <a:p>
            <a:pPr marL="742950" lvl="2" indent="-342900"/>
            <a:r>
              <a:rPr lang="en-US" dirty="0"/>
              <a:t>What was happening in history during this time?</a:t>
            </a:r>
          </a:p>
          <a:p>
            <a:pPr marL="742950" lvl="2" indent="-342900"/>
            <a:r>
              <a:rPr lang="en-US" dirty="0"/>
              <a:t>Were there any major movements happening during this time? </a:t>
            </a:r>
          </a:p>
          <a:p>
            <a:pPr marL="742950" lvl="2" indent="-342900"/>
            <a:r>
              <a:rPr lang="en-US" dirty="0"/>
              <a:t>What was happening shortly before and shortly after this time period?</a:t>
            </a:r>
          </a:p>
          <a:p>
            <a:endParaRPr lang="en-US" dirty="0"/>
          </a:p>
        </p:txBody>
      </p:sp>
    </p:spTree>
    <p:extLst>
      <p:ext uri="{BB962C8B-B14F-4D97-AF65-F5344CB8AC3E}">
        <p14:creationId xmlns:p14="http://schemas.microsoft.com/office/powerpoint/2010/main" val="1116923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Audience</a:t>
            </a:r>
          </a:p>
        </p:txBody>
      </p:sp>
      <p:sp>
        <p:nvSpPr>
          <p:cNvPr id="3" name="Content Placeholder 2"/>
          <p:cNvSpPr>
            <a:spLocks noGrp="1"/>
          </p:cNvSpPr>
          <p:nvPr>
            <p:ph idx="1"/>
          </p:nvPr>
        </p:nvSpPr>
        <p:spPr/>
        <p:txBody>
          <a:bodyPr/>
          <a:lstStyle/>
          <a:p>
            <a:r>
              <a:rPr lang="en-US" dirty="0"/>
              <a:t>You might not be able to identify the entire audience before you read, but it is helpful to start thinking about who the intended audience was before you read. </a:t>
            </a:r>
          </a:p>
          <a:p>
            <a:r>
              <a:rPr lang="en-US" dirty="0"/>
              <a:t>Knowing who the intended audience is will be helpful in determining the purpose of the speech or piece. </a:t>
            </a:r>
          </a:p>
        </p:txBody>
      </p:sp>
    </p:spTree>
    <p:extLst>
      <p:ext uri="{BB962C8B-B14F-4D97-AF65-F5344CB8AC3E}">
        <p14:creationId xmlns:p14="http://schemas.microsoft.com/office/powerpoint/2010/main" val="367956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lstStyle/>
          <a:p>
            <a:r>
              <a:rPr lang="en-US" dirty="0"/>
              <a:t>While You Read</a:t>
            </a:r>
          </a:p>
        </p:txBody>
      </p:sp>
      <p:sp>
        <p:nvSpPr>
          <p:cNvPr id="3" name="Content Placeholder 2"/>
          <p:cNvSpPr>
            <a:spLocks noGrp="1"/>
          </p:cNvSpPr>
          <p:nvPr>
            <p:ph idx="1"/>
          </p:nvPr>
        </p:nvSpPr>
        <p:spPr>
          <a:noFill/>
          <a:ln>
            <a:noFill/>
          </a:ln>
        </p:spPr>
        <p:txBody>
          <a:bodyPr/>
          <a:lstStyle/>
          <a:p>
            <a:r>
              <a:rPr lang="en-US" dirty="0"/>
              <a:t>Read the text for understanding. You will want to read it all the way through and determine the meaning of unknown words. </a:t>
            </a:r>
          </a:p>
        </p:txBody>
      </p:sp>
    </p:spTree>
    <p:extLst>
      <p:ext uri="{BB962C8B-B14F-4D97-AF65-F5344CB8AC3E}">
        <p14:creationId xmlns:p14="http://schemas.microsoft.com/office/powerpoint/2010/main" val="1576885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While You Read</a:t>
            </a:r>
          </a:p>
        </p:txBody>
      </p:sp>
      <p:sp>
        <p:nvSpPr>
          <p:cNvPr id="3" name="Content Placeholder 2"/>
          <p:cNvSpPr>
            <a:spLocks noGrp="1"/>
          </p:cNvSpPr>
          <p:nvPr>
            <p:ph idx="1"/>
          </p:nvPr>
        </p:nvSpPr>
        <p:spPr/>
        <p:txBody>
          <a:bodyPr>
            <a:normAutofit/>
          </a:bodyPr>
          <a:lstStyle/>
          <a:p>
            <a:r>
              <a:rPr lang="en-US" dirty="0"/>
              <a:t>During your first read, you will want to make sure that you understand the text.</a:t>
            </a:r>
          </a:p>
          <a:p>
            <a:r>
              <a:rPr lang="en-US" dirty="0"/>
              <a:t>If there is anything in the text that you don’t know, mark it and look it up.</a:t>
            </a:r>
          </a:p>
          <a:p>
            <a:pPr lvl="1"/>
            <a:r>
              <a:rPr lang="en-US" dirty="0"/>
              <a:t>unfamiliar words</a:t>
            </a:r>
          </a:p>
          <a:p>
            <a:pPr lvl="1"/>
            <a:r>
              <a:rPr lang="en-US" dirty="0"/>
              <a:t>period-specific language and references</a:t>
            </a:r>
          </a:p>
          <a:p>
            <a:pPr lvl="1"/>
            <a:r>
              <a:rPr lang="en-US" dirty="0"/>
              <a:t>location-specific language &amp; references</a:t>
            </a:r>
          </a:p>
          <a:p>
            <a:pPr marL="457200" lvl="1" indent="0">
              <a:buNone/>
            </a:pPr>
            <a:endParaRPr lang="en-US" dirty="0"/>
          </a:p>
        </p:txBody>
      </p:sp>
    </p:spTree>
    <p:extLst>
      <p:ext uri="{BB962C8B-B14F-4D97-AF65-F5344CB8AC3E}">
        <p14:creationId xmlns:p14="http://schemas.microsoft.com/office/powerpoint/2010/main" val="2876760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lstStyle/>
          <a:p>
            <a:r>
              <a:rPr lang="en-US" dirty="0"/>
              <a:t>After You Read</a:t>
            </a:r>
          </a:p>
        </p:txBody>
      </p:sp>
      <p:sp>
        <p:nvSpPr>
          <p:cNvPr id="3" name="Content Placeholder 2"/>
          <p:cNvSpPr>
            <a:spLocks noGrp="1"/>
          </p:cNvSpPr>
          <p:nvPr>
            <p:ph idx="1"/>
          </p:nvPr>
        </p:nvSpPr>
        <p:spPr>
          <a:noFill/>
          <a:ln>
            <a:noFill/>
          </a:ln>
        </p:spPr>
        <p:txBody>
          <a:bodyPr/>
          <a:lstStyle/>
          <a:p>
            <a:r>
              <a:rPr lang="en-US" dirty="0"/>
              <a:t>After you read the text once or twice, you are not done reading yet. Rhetorical analysis requires multiple close readings for a full understanding.</a:t>
            </a:r>
          </a:p>
        </p:txBody>
      </p:sp>
    </p:spTree>
    <p:extLst>
      <p:ext uri="{BB962C8B-B14F-4D97-AF65-F5344CB8AC3E}">
        <p14:creationId xmlns:p14="http://schemas.microsoft.com/office/powerpoint/2010/main" val="857575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You Read</a:t>
            </a:r>
          </a:p>
        </p:txBody>
      </p:sp>
      <p:sp>
        <p:nvSpPr>
          <p:cNvPr id="3" name="Content Placeholder 2"/>
          <p:cNvSpPr>
            <a:spLocks noGrp="1"/>
          </p:cNvSpPr>
          <p:nvPr>
            <p:ph idx="1"/>
          </p:nvPr>
        </p:nvSpPr>
        <p:spPr/>
        <p:txBody>
          <a:bodyPr/>
          <a:lstStyle/>
          <a:p>
            <a:r>
              <a:rPr lang="en-US" dirty="0"/>
              <a:t>Immediately after you read the text, determine the full audience and purpose.</a:t>
            </a:r>
          </a:p>
        </p:txBody>
      </p:sp>
    </p:spTree>
    <p:extLst>
      <p:ext uri="{BB962C8B-B14F-4D97-AF65-F5344CB8AC3E}">
        <p14:creationId xmlns:p14="http://schemas.microsoft.com/office/powerpoint/2010/main" val="1286132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Audience</a:t>
            </a:r>
          </a:p>
        </p:txBody>
      </p:sp>
      <p:sp>
        <p:nvSpPr>
          <p:cNvPr id="3" name="Content Placeholder 2"/>
          <p:cNvSpPr>
            <a:spLocks noGrp="1"/>
          </p:cNvSpPr>
          <p:nvPr>
            <p:ph idx="1"/>
          </p:nvPr>
        </p:nvSpPr>
        <p:spPr/>
        <p:txBody>
          <a:bodyPr/>
          <a:lstStyle/>
          <a:p>
            <a:r>
              <a:rPr lang="en-US" dirty="0"/>
              <a:t>Determining the audience involves more than finding who attended the speech or who the piece was written to.</a:t>
            </a:r>
          </a:p>
          <a:p>
            <a:pPr lvl="1"/>
            <a:r>
              <a:rPr lang="en-US" dirty="0"/>
              <a:t>Who was the immediate audience? </a:t>
            </a:r>
          </a:p>
          <a:p>
            <a:pPr lvl="1"/>
            <a:r>
              <a:rPr lang="en-US" dirty="0"/>
              <a:t>Who else received this message?</a:t>
            </a:r>
          </a:p>
          <a:p>
            <a:pPr lvl="1"/>
            <a:r>
              <a:rPr lang="en-US" dirty="0"/>
              <a:t>Who is still receiving this message today?</a:t>
            </a:r>
          </a:p>
        </p:txBody>
      </p:sp>
    </p:spTree>
    <p:extLst>
      <p:ext uri="{BB962C8B-B14F-4D97-AF65-F5344CB8AC3E}">
        <p14:creationId xmlns:p14="http://schemas.microsoft.com/office/powerpoint/2010/main" val="3532894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a:t>
            </a:r>
          </a:p>
        </p:txBody>
      </p:sp>
      <p:sp>
        <p:nvSpPr>
          <p:cNvPr id="3" name="Content Placeholder 2"/>
          <p:cNvSpPr>
            <a:spLocks noGrp="1"/>
          </p:cNvSpPr>
          <p:nvPr>
            <p:ph idx="1"/>
          </p:nvPr>
        </p:nvSpPr>
        <p:spPr/>
        <p:txBody>
          <a:bodyPr/>
          <a:lstStyle/>
          <a:p>
            <a:r>
              <a:rPr lang="en-US" dirty="0"/>
              <a:t>Determining the author’s purpose of a piece is as easy as </a:t>
            </a:r>
            <a:r>
              <a:rPr lang="en-US" b="1" dirty="0">
                <a:solidFill>
                  <a:srgbClr val="28A8D8"/>
                </a:solidFill>
                <a:effectLst>
                  <a:glow rad="101600">
                    <a:schemeClr val="bg1"/>
                  </a:glow>
                  <a:outerShdw blurRad="50800" dist="50800" dir="2700000" algn="tl" rotWithShape="0">
                    <a:srgbClr val="000000"/>
                  </a:outerShdw>
                </a:effectLst>
                <a:cs typeface="Chalkduster"/>
              </a:rPr>
              <a:t>PIE</a:t>
            </a:r>
            <a:r>
              <a:rPr lang="en-US" dirty="0"/>
              <a:t>. Authors will either try to…</a:t>
            </a:r>
          </a:p>
          <a:p>
            <a:pPr lvl="1"/>
            <a:r>
              <a:rPr lang="en-US" sz="4800" b="1" spc="300" dirty="0">
                <a:solidFill>
                  <a:srgbClr val="28A8D8"/>
                </a:solidFill>
                <a:effectLst>
                  <a:glow rad="101600">
                    <a:schemeClr val="bg1"/>
                  </a:glow>
                  <a:outerShdw blurRad="50800" dist="50800" dir="2700000" algn="tl" rotWithShape="0">
                    <a:srgbClr val="000000"/>
                  </a:outerShdw>
                </a:effectLst>
                <a:cs typeface="Chalkduster"/>
              </a:rPr>
              <a:t>P</a:t>
            </a:r>
            <a:r>
              <a:rPr lang="en-US" sz="4800" spc="300" dirty="0"/>
              <a:t>ersuade</a:t>
            </a:r>
          </a:p>
          <a:p>
            <a:pPr lvl="1"/>
            <a:r>
              <a:rPr lang="en-US" sz="4800" b="1" spc="300" dirty="0">
                <a:solidFill>
                  <a:srgbClr val="28A8D8"/>
                </a:solidFill>
                <a:effectLst>
                  <a:glow rad="101600">
                    <a:schemeClr val="bg1"/>
                  </a:glow>
                  <a:outerShdw blurRad="50800" dist="50800" dir="2700000" algn="tl" rotWithShape="0">
                    <a:srgbClr val="000000"/>
                  </a:outerShdw>
                </a:effectLst>
                <a:cs typeface="Chalkduster"/>
              </a:rPr>
              <a:t>I</a:t>
            </a:r>
            <a:r>
              <a:rPr lang="en-US" sz="4800" spc="300" dirty="0"/>
              <a:t>nform</a:t>
            </a:r>
            <a:endParaRPr lang="en-US" sz="4800" b="1" spc="300" dirty="0">
              <a:solidFill>
                <a:srgbClr val="28A8D8"/>
              </a:solidFill>
              <a:effectLst>
                <a:glow rad="101600">
                  <a:schemeClr val="bg1"/>
                </a:glow>
                <a:outerShdw blurRad="50800" dist="50800" dir="2700000" algn="tl" rotWithShape="0">
                  <a:srgbClr val="000000"/>
                </a:outerShdw>
              </a:effectLst>
              <a:cs typeface="Chalkduster"/>
            </a:endParaRPr>
          </a:p>
          <a:p>
            <a:pPr lvl="1"/>
            <a:r>
              <a:rPr lang="en-US" sz="4800" b="1" spc="300" dirty="0">
                <a:solidFill>
                  <a:srgbClr val="28A8D8"/>
                </a:solidFill>
                <a:effectLst>
                  <a:glow rad="101600">
                    <a:schemeClr val="bg1"/>
                  </a:glow>
                  <a:outerShdw blurRad="50800" dist="50800" dir="2700000" algn="tl" rotWithShape="0">
                    <a:srgbClr val="000000"/>
                  </a:outerShdw>
                </a:effectLst>
                <a:cs typeface="Chalkduster"/>
              </a:rPr>
              <a:t>E</a:t>
            </a:r>
            <a:r>
              <a:rPr lang="en-US" sz="4800" spc="300" dirty="0"/>
              <a:t>ntertain</a:t>
            </a:r>
          </a:p>
          <a:p>
            <a:pPr marL="457200" lvl="1" indent="0">
              <a:buNone/>
            </a:pPr>
            <a:endParaRPr lang="en-US" dirty="0"/>
          </a:p>
        </p:txBody>
      </p:sp>
    </p:spTree>
    <p:extLst>
      <p:ext uri="{BB962C8B-B14F-4D97-AF65-F5344CB8AC3E}">
        <p14:creationId xmlns:p14="http://schemas.microsoft.com/office/powerpoint/2010/main" val="2909426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a:t>
            </a:r>
          </a:p>
        </p:txBody>
      </p:sp>
      <p:sp>
        <p:nvSpPr>
          <p:cNvPr id="3" name="Content Placeholder 2"/>
          <p:cNvSpPr>
            <a:spLocks noGrp="1"/>
          </p:cNvSpPr>
          <p:nvPr>
            <p:ph idx="1"/>
          </p:nvPr>
        </p:nvSpPr>
        <p:spPr/>
        <p:txBody>
          <a:bodyPr/>
          <a:lstStyle/>
          <a:p>
            <a:r>
              <a:rPr lang="en-US" dirty="0"/>
              <a:t>To understand the purpose, you need to know why the author or speaker wrote the text.</a:t>
            </a:r>
          </a:p>
          <a:p>
            <a:pPr lvl="1"/>
            <a:r>
              <a:rPr lang="en-US" dirty="0"/>
              <a:t>What was he or she trying to accomplish?</a:t>
            </a:r>
          </a:p>
          <a:p>
            <a:pPr lvl="1"/>
            <a:r>
              <a:rPr lang="en-US" dirty="0"/>
              <a:t>Why was he or she trying to accomplish this?</a:t>
            </a:r>
          </a:p>
        </p:txBody>
      </p:sp>
    </p:spTree>
    <p:extLst>
      <p:ext uri="{BB962C8B-B14F-4D97-AF65-F5344CB8AC3E}">
        <p14:creationId xmlns:p14="http://schemas.microsoft.com/office/powerpoint/2010/main" val="1357063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w="38100" cmpd="sng">
            <a:solidFill>
              <a:srgbClr val="000000"/>
            </a:solidFill>
          </a:ln>
        </p:spPr>
        <p:txBody>
          <a:bodyPr/>
          <a:lstStyle/>
          <a:p>
            <a:r>
              <a:rPr lang="en-US" dirty="0"/>
              <a:t>What is Rhetoric</a:t>
            </a:r>
          </a:p>
        </p:txBody>
      </p:sp>
      <p:sp>
        <p:nvSpPr>
          <p:cNvPr id="3" name="Content Placeholder 2"/>
          <p:cNvSpPr>
            <a:spLocks noGrp="1"/>
          </p:cNvSpPr>
          <p:nvPr>
            <p:ph idx="1"/>
          </p:nvPr>
        </p:nvSpPr>
        <p:spPr>
          <a:solidFill>
            <a:schemeClr val="bg1"/>
          </a:solidFill>
          <a:ln w="38100" cmpd="sng">
            <a:solidFill>
              <a:srgbClr val="000000"/>
            </a:solidFill>
          </a:ln>
        </p:spPr>
        <p:txBody>
          <a:bodyPr>
            <a:normAutofit/>
          </a:bodyPr>
          <a:lstStyle/>
          <a:p>
            <a:pPr marL="0" indent="0">
              <a:buNone/>
            </a:pPr>
            <a:r>
              <a:rPr lang="en-US" sz="4000" b="1" u="sng" dirty="0"/>
              <a:t>Rhetoric</a:t>
            </a:r>
            <a:r>
              <a:rPr lang="en-US" sz="4000" dirty="0"/>
              <a:t> (n) – the art of speaking or writing </a:t>
            </a:r>
            <a:r>
              <a:rPr lang="en-US" sz="4000" b="1" dirty="0">
                <a:solidFill>
                  <a:srgbClr val="28A8D8"/>
                </a:solidFill>
                <a:effectLst>
                  <a:glow rad="101600">
                    <a:schemeClr val="bg1"/>
                  </a:glow>
                  <a:outerShdw blurRad="50800" dist="50800" dir="2700000" algn="tl" rotWithShape="0">
                    <a:srgbClr val="000000"/>
                  </a:outerShdw>
                </a:effectLst>
                <a:cs typeface="Chalkduster"/>
              </a:rPr>
              <a:t>effectively </a:t>
            </a:r>
            <a:endParaRPr lang="en-US" sz="4000" dirty="0">
              <a:solidFill>
                <a:srgbClr val="28A8D8"/>
              </a:solidFill>
              <a:effectLst>
                <a:glow rad="101600">
                  <a:schemeClr val="bg1"/>
                </a:glow>
                <a:outerShdw blurRad="50800" dist="50800" dir="2700000" algn="tl" rotWithShape="0">
                  <a:srgbClr val="000000"/>
                </a:outerShdw>
              </a:effectLst>
              <a:latin typeface="Chalkduster"/>
              <a:cs typeface="Chalkduster"/>
            </a:endParaRPr>
          </a:p>
          <a:p>
            <a:pPr marL="0" indent="0" algn="ctr">
              <a:buNone/>
            </a:pPr>
            <a:r>
              <a:rPr lang="en-US" dirty="0">
                <a:cs typeface="Chalkduster"/>
              </a:rPr>
              <a:t>*What does </a:t>
            </a:r>
            <a:r>
              <a:rPr lang="en-US" b="1" i="1" dirty="0">
                <a:cs typeface="Chalkduster"/>
              </a:rPr>
              <a:t>effectively</a:t>
            </a:r>
            <a:r>
              <a:rPr lang="en-US" dirty="0">
                <a:cs typeface="Chalkduster"/>
              </a:rPr>
              <a:t> mean to you?</a:t>
            </a:r>
          </a:p>
          <a:p>
            <a:pPr marL="0" indent="0" algn="ctr">
              <a:buNone/>
            </a:pPr>
            <a:endParaRPr lang="en-US" dirty="0">
              <a:cs typeface="Chalkduster"/>
            </a:endParaRPr>
          </a:p>
          <a:p>
            <a:endParaRPr lang="en-US" sz="3600" dirty="0"/>
          </a:p>
        </p:txBody>
      </p:sp>
    </p:spTree>
    <p:extLst>
      <p:ext uri="{BB962C8B-B14F-4D97-AF65-F5344CB8AC3E}">
        <p14:creationId xmlns:p14="http://schemas.microsoft.com/office/powerpoint/2010/main" val="1618679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Tone</a:t>
            </a:r>
          </a:p>
        </p:txBody>
      </p:sp>
      <p:sp>
        <p:nvSpPr>
          <p:cNvPr id="3" name="Content Placeholder 2"/>
          <p:cNvSpPr>
            <a:spLocks noGrp="1"/>
          </p:cNvSpPr>
          <p:nvPr>
            <p:ph idx="1"/>
          </p:nvPr>
        </p:nvSpPr>
        <p:spPr/>
        <p:txBody>
          <a:bodyPr/>
          <a:lstStyle/>
          <a:p>
            <a:r>
              <a:rPr lang="en-US" dirty="0"/>
              <a:t>The tone is the author’s attitude toward the subject. </a:t>
            </a:r>
          </a:p>
          <a:p>
            <a:r>
              <a:rPr lang="en-US" dirty="0"/>
              <a:t>You can determine the author’s attitude by looking at word choice (diction and connotation), sentence structure (syntax), and imagery (figurative language including similes and metaphors). </a:t>
            </a:r>
          </a:p>
          <a:p>
            <a:pPr lvl="1"/>
            <a:endParaRPr lang="en-US" dirty="0"/>
          </a:p>
        </p:txBody>
      </p:sp>
    </p:spTree>
    <p:extLst>
      <p:ext uri="{BB962C8B-B14F-4D97-AF65-F5344CB8AC3E}">
        <p14:creationId xmlns:p14="http://schemas.microsoft.com/office/powerpoint/2010/main" val="2216227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Tone Words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5415867"/>
              </p:ext>
            </p:extLst>
          </p:nvPr>
        </p:nvGraphicFramePr>
        <p:xfrm>
          <a:off x="457200" y="1600200"/>
          <a:ext cx="8170602" cy="4266696"/>
        </p:xfrm>
        <a:graphic>
          <a:graphicData uri="http://schemas.openxmlformats.org/drawingml/2006/table">
            <a:tbl>
              <a:tblPr firstRow="1" bandRow="1">
                <a:tableStyleId>{5940675A-B579-460E-94D1-54222C63F5DA}</a:tableStyleId>
              </a:tblPr>
              <a:tblGrid>
                <a:gridCol w="2704726">
                  <a:extLst>
                    <a:ext uri="{9D8B030D-6E8A-4147-A177-3AD203B41FA5}">
                      <a16:colId xmlns:a16="http://schemas.microsoft.com/office/drawing/2014/main" val="20000"/>
                    </a:ext>
                  </a:extLst>
                </a:gridCol>
                <a:gridCol w="2732938">
                  <a:extLst>
                    <a:ext uri="{9D8B030D-6E8A-4147-A177-3AD203B41FA5}">
                      <a16:colId xmlns:a16="http://schemas.microsoft.com/office/drawing/2014/main" val="20001"/>
                    </a:ext>
                  </a:extLst>
                </a:gridCol>
                <a:gridCol w="2732938">
                  <a:extLst>
                    <a:ext uri="{9D8B030D-6E8A-4147-A177-3AD203B41FA5}">
                      <a16:colId xmlns:a16="http://schemas.microsoft.com/office/drawing/2014/main" val="20002"/>
                    </a:ext>
                  </a:extLst>
                </a:gridCol>
              </a:tblGrid>
              <a:tr h="370840">
                <a:tc>
                  <a:txBody>
                    <a:bodyPr/>
                    <a:lstStyle/>
                    <a:p>
                      <a:pPr algn="ctr">
                        <a:lnSpc>
                          <a:spcPct val="130000"/>
                        </a:lnSpc>
                      </a:pPr>
                      <a:r>
                        <a:rPr lang="en-US" sz="2500" dirty="0">
                          <a:latin typeface="Century Gothic"/>
                          <a:cs typeface="Century Gothic"/>
                        </a:rPr>
                        <a:t>straightforward</a:t>
                      </a:r>
                    </a:p>
                  </a:txBody>
                  <a:tcPr>
                    <a:lnL w="381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30000"/>
                        </a:lnSpc>
                      </a:pPr>
                      <a:r>
                        <a:rPr lang="en-US" sz="2500" dirty="0">
                          <a:latin typeface="Century Gothic"/>
                          <a:cs typeface="Century Gothic"/>
                        </a:rPr>
                        <a:t>earnest</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30000"/>
                        </a:lnSpc>
                      </a:pPr>
                      <a:r>
                        <a:rPr lang="en-US" sz="2500" dirty="0">
                          <a:latin typeface="Century Gothic"/>
                          <a:cs typeface="Century Gothic"/>
                        </a:rPr>
                        <a:t>cynical</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70840">
                <a:tc>
                  <a:txBody>
                    <a:bodyPr/>
                    <a:lstStyle/>
                    <a:p>
                      <a:pPr algn="ctr">
                        <a:lnSpc>
                          <a:spcPct val="130000"/>
                        </a:lnSpc>
                      </a:pPr>
                      <a:r>
                        <a:rPr lang="en-US" sz="2500" dirty="0">
                          <a:latin typeface="Century Gothic"/>
                          <a:cs typeface="Century Gothic"/>
                        </a:rPr>
                        <a:t>optimistic</a:t>
                      </a:r>
                    </a:p>
                  </a:txBody>
                  <a:tcPr>
                    <a:lnL w="381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30000"/>
                        </a:lnSpc>
                      </a:pPr>
                      <a:r>
                        <a:rPr lang="en-US" sz="2500" dirty="0">
                          <a:latin typeface="Century Gothic"/>
                          <a:cs typeface="Century Gothic"/>
                        </a:rPr>
                        <a:t>pessimistic</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30000"/>
                        </a:lnSpc>
                      </a:pPr>
                      <a:r>
                        <a:rPr lang="en-US" sz="2500" dirty="0">
                          <a:latin typeface="Century Gothic"/>
                          <a:cs typeface="Century Gothic"/>
                        </a:rPr>
                        <a:t>celebratory</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70840">
                <a:tc>
                  <a:txBody>
                    <a:bodyPr/>
                    <a:lstStyle/>
                    <a:p>
                      <a:pPr algn="ctr">
                        <a:lnSpc>
                          <a:spcPct val="130000"/>
                        </a:lnSpc>
                      </a:pPr>
                      <a:r>
                        <a:rPr lang="en-US" sz="2500" dirty="0">
                          <a:latin typeface="Century Gothic"/>
                          <a:cs typeface="Century Gothic"/>
                        </a:rPr>
                        <a:t>arrogant</a:t>
                      </a:r>
                    </a:p>
                  </a:txBody>
                  <a:tcPr>
                    <a:lnL w="381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30000"/>
                        </a:lnSpc>
                      </a:pPr>
                      <a:r>
                        <a:rPr lang="en-US" sz="2500" dirty="0">
                          <a:latin typeface="Century Gothic"/>
                          <a:cs typeface="Century Gothic"/>
                        </a:rPr>
                        <a:t>gentle</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30000"/>
                        </a:lnSpc>
                      </a:pPr>
                      <a:r>
                        <a:rPr lang="en-US" sz="2500" dirty="0">
                          <a:latin typeface="Century Gothic"/>
                          <a:cs typeface="Century Gothic"/>
                        </a:rPr>
                        <a:t>malicious</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43174">
                <a:tc>
                  <a:txBody>
                    <a:bodyPr/>
                    <a:lstStyle/>
                    <a:p>
                      <a:pPr algn="ctr">
                        <a:lnSpc>
                          <a:spcPct val="130000"/>
                        </a:lnSpc>
                      </a:pPr>
                      <a:r>
                        <a:rPr lang="en-US" sz="2500" dirty="0">
                          <a:latin typeface="Century Gothic"/>
                          <a:cs typeface="Century Gothic"/>
                        </a:rPr>
                        <a:t>approving</a:t>
                      </a:r>
                    </a:p>
                  </a:txBody>
                  <a:tcPr>
                    <a:lnL w="381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30000"/>
                        </a:lnSpc>
                      </a:pPr>
                      <a:r>
                        <a:rPr lang="en-US" sz="2500" dirty="0">
                          <a:latin typeface="Century Gothic"/>
                          <a:cs typeface="Century Gothic"/>
                        </a:rPr>
                        <a:t>disapproving</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30000"/>
                        </a:lnSpc>
                      </a:pPr>
                      <a:r>
                        <a:rPr lang="en-US" sz="2500" dirty="0">
                          <a:latin typeface="Century Gothic"/>
                          <a:cs typeface="Century Gothic"/>
                        </a:rPr>
                        <a:t>amused</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70840">
                <a:tc>
                  <a:txBody>
                    <a:bodyPr/>
                    <a:lstStyle/>
                    <a:p>
                      <a:pPr algn="ctr">
                        <a:lnSpc>
                          <a:spcPct val="130000"/>
                        </a:lnSpc>
                      </a:pPr>
                      <a:r>
                        <a:rPr lang="en-US" sz="2500" dirty="0">
                          <a:latin typeface="Century Gothic"/>
                          <a:cs typeface="Century Gothic"/>
                        </a:rPr>
                        <a:t>grim</a:t>
                      </a:r>
                    </a:p>
                  </a:txBody>
                  <a:tcPr>
                    <a:lnL w="381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30000"/>
                        </a:lnSpc>
                      </a:pPr>
                      <a:r>
                        <a:rPr lang="en-US" sz="2500" dirty="0">
                          <a:latin typeface="Century Gothic"/>
                          <a:cs typeface="Century Gothic"/>
                        </a:rPr>
                        <a:t>cautious</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30000"/>
                        </a:lnSpc>
                      </a:pPr>
                      <a:r>
                        <a:rPr lang="en-US" sz="2500" dirty="0">
                          <a:latin typeface="Century Gothic"/>
                          <a:cs typeface="Century Gothic"/>
                        </a:rPr>
                        <a:t>serious</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70840">
                <a:tc>
                  <a:txBody>
                    <a:bodyPr/>
                    <a:lstStyle/>
                    <a:p>
                      <a:pPr algn="ctr">
                        <a:lnSpc>
                          <a:spcPct val="130000"/>
                        </a:lnSpc>
                      </a:pPr>
                      <a:r>
                        <a:rPr lang="en-US" sz="2500" dirty="0">
                          <a:latin typeface="Century Gothic"/>
                          <a:cs typeface="Century Gothic"/>
                        </a:rPr>
                        <a:t>mocking</a:t>
                      </a:r>
                    </a:p>
                  </a:txBody>
                  <a:tcPr>
                    <a:lnL w="381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30000"/>
                        </a:lnSpc>
                      </a:pPr>
                      <a:r>
                        <a:rPr lang="en-US" sz="2500" dirty="0">
                          <a:latin typeface="Century Gothic"/>
                          <a:cs typeface="Century Gothic"/>
                        </a:rPr>
                        <a:t>detached</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30000"/>
                        </a:lnSpc>
                      </a:pPr>
                      <a:r>
                        <a:rPr lang="en-US" sz="2500" dirty="0">
                          <a:latin typeface="Century Gothic"/>
                          <a:cs typeface="Century Gothic"/>
                        </a:rPr>
                        <a:t>indignant</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70840">
                <a:tc>
                  <a:txBody>
                    <a:bodyPr/>
                    <a:lstStyle/>
                    <a:p>
                      <a:pPr algn="ctr">
                        <a:lnSpc>
                          <a:spcPct val="130000"/>
                        </a:lnSpc>
                      </a:pPr>
                      <a:r>
                        <a:rPr lang="en-US" sz="2500" dirty="0">
                          <a:latin typeface="Century Gothic"/>
                          <a:cs typeface="Century Gothic"/>
                        </a:rPr>
                        <a:t>critical</a:t>
                      </a:r>
                    </a:p>
                  </a:txBody>
                  <a:tcPr>
                    <a:lnL w="381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30000"/>
                        </a:lnSpc>
                      </a:pPr>
                      <a:r>
                        <a:rPr lang="en-US" sz="2500" dirty="0">
                          <a:latin typeface="Century Gothic"/>
                          <a:cs typeface="Century Gothic"/>
                        </a:rPr>
                        <a:t>outraged</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ct val="130000"/>
                        </a:lnSpc>
                      </a:pPr>
                      <a:r>
                        <a:rPr lang="en-US" sz="2500" dirty="0">
                          <a:latin typeface="Century Gothic"/>
                          <a:cs typeface="Century Gothic"/>
                        </a:rPr>
                        <a:t>frustrated</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70840">
                <a:tc>
                  <a:txBody>
                    <a:bodyPr/>
                    <a:lstStyle/>
                    <a:p>
                      <a:pPr algn="ctr">
                        <a:lnSpc>
                          <a:spcPct val="130000"/>
                        </a:lnSpc>
                      </a:pPr>
                      <a:r>
                        <a:rPr lang="en-US" sz="2500" dirty="0">
                          <a:latin typeface="Century Gothic"/>
                          <a:cs typeface="Century Gothic"/>
                        </a:rPr>
                        <a:t>reticent</a:t>
                      </a:r>
                    </a:p>
                  </a:txBody>
                  <a:tcPr>
                    <a:lnL w="381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gn="ctr">
                        <a:lnSpc>
                          <a:spcPct val="130000"/>
                        </a:lnSpc>
                      </a:pPr>
                      <a:r>
                        <a:rPr lang="en-US" sz="2500" dirty="0">
                          <a:latin typeface="Century Gothic"/>
                          <a:cs typeface="Century Gothic"/>
                        </a:rPr>
                        <a:t>playful</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gn="ctr">
                        <a:lnSpc>
                          <a:spcPct val="130000"/>
                        </a:lnSpc>
                      </a:pPr>
                      <a:r>
                        <a:rPr lang="en-US" sz="2500" dirty="0">
                          <a:latin typeface="Century Gothic"/>
                          <a:cs typeface="Century Gothic"/>
                        </a:rPr>
                        <a:t>loving</a:t>
                      </a:r>
                    </a:p>
                  </a:txBody>
                  <a:tcP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75207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Using Diction to Determine Tone</a:t>
            </a:r>
          </a:p>
        </p:txBody>
      </p:sp>
      <p:sp>
        <p:nvSpPr>
          <p:cNvPr id="3" name="Content Placeholder 2"/>
          <p:cNvSpPr>
            <a:spLocks noGrp="1"/>
          </p:cNvSpPr>
          <p:nvPr>
            <p:ph idx="1"/>
          </p:nvPr>
        </p:nvSpPr>
        <p:spPr/>
        <p:txBody>
          <a:bodyPr/>
          <a:lstStyle/>
          <a:p>
            <a:r>
              <a:rPr lang="en-US" dirty="0"/>
              <a:t>Diction is the author or speaker’s choice of words. </a:t>
            </a:r>
          </a:p>
          <a:p>
            <a:r>
              <a:rPr lang="en-US" dirty="0"/>
              <a:t>Some words have more meaning than others, and effective speakers take time to select the best words to convey their messages.</a:t>
            </a:r>
          </a:p>
        </p:txBody>
      </p:sp>
    </p:spTree>
    <p:extLst>
      <p:ext uri="{BB962C8B-B14F-4D97-AF65-F5344CB8AC3E}">
        <p14:creationId xmlns:p14="http://schemas.microsoft.com/office/powerpoint/2010/main" val="1507308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Connotation vs. Denotation</a:t>
            </a:r>
          </a:p>
        </p:txBody>
      </p:sp>
      <p:sp>
        <p:nvSpPr>
          <p:cNvPr id="3" name="Content Placeholder 2"/>
          <p:cNvSpPr>
            <a:spLocks noGrp="1"/>
          </p:cNvSpPr>
          <p:nvPr>
            <p:ph idx="1"/>
          </p:nvPr>
        </p:nvSpPr>
        <p:spPr/>
        <p:txBody>
          <a:bodyPr/>
          <a:lstStyle/>
          <a:p>
            <a:r>
              <a:rPr lang="en-US" dirty="0"/>
              <a:t>Denotation is the dictionary definition of a word.</a:t>
            </a:r>
          </a:p>
          <a:p>
            <a:r>
              <a:rPr lang="en-US" dirty="0"/>
              <a:t>Connotation is the emotional associations attached to a word.</a:t>
            </a:r>
          </a:p>
          <a:p>
            <a:pPr>
              <a:lnSpc>
                <a:spcPct val="80000"/>
              </a:lnSpc>
            </a:pPr>
            <a:r>
              <a:rPr lang="en-US" dirty="0">
                <a:hlinkClick r:id="rId2"/>
              </a:rPr>
              <a:t>Connotation vs. Denotation Video</a:t>
            </a:r>
            <a:endParaRPr lang="en-US" dirty="0"/>
          </a:p>
          <a:p>
            <a:pPr marL="0" indent="0">
              <a:buNone/>
            </a:pPr>
            <a:r>
              <a:rPr lang="en-US" b="1" dirty="0">
                <a:solidFill>
                  <a:srgbClr val="28A8D8"/>
                </a:solidFill>
                <a:effectLst>
                  <a:glow rad="101600">
                    <a:schemeClr val="bg1"/>
                  </a:glow>
                  <a:outerShdw blurRad="50800" dist="50800" dir="2700000" algn="tl" rotWithShape="0">
                    <a:srgbClr val="000000"/>
                  </a:outerShdw>
                </a:effectLst>
                <a:cs typeface="Chalkduster"/>
              </a:rPr>
              <a:t>EXAMPLE:</a:t>
            </a:r>
            <a:endParaRPr lang="en-US" dirty="0"/>
          </a:p>
          <a:p>
            <a:pPr marL="0" indent="0" algn="ctr">
              <a:buNone/>
            </a:pPr>
            <a:r>
              <a:rPr lang="en-US" dirty="0"/>
              <a:t>building		house		home</a:t>
            </a:r>
          </a:p>
          <a:p>
            <a:pPr marL="0" indent="0" algn="ctr">
              <a:buNone/>
            </a:pPr>
            <a:r>
              <a:rPr lang="en-US" dirty="0"/>
              <a:t>like		lust		love</a:t>
            </a:r>
          </a:p>
        </p:txBody>
      </p:sp>
    </p:spTree>
    <p:extLst>
      <p:ext uri="{BB962C8B-B14F-4D97-AF65-F5344CB8AC3E}">
        <p14:creationId xmlns:p14="http://schemas.microsoft.com/office/powerpoint/2010/main" val="3457715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Subject</a:t>
            </a:r>
          </a:p>
        </p:txBody>
      </p:sp>
      <p:sp>
        <p:nvSpPr>
          <p:cNvPr id="3" name="Content Placeholder 2"/>
          <p:cNvSpPr>
            <a:spLocks noGrp="1"/>
          </p:cNvSpPr>
          <p:nvPr>
            <p:ph idx="1"/>
          </p:nvPr>
        </p:nvSpPr>
        <p:spPr/>
        <p:txBody>
          <a:bodyPr/>
          <a:lstStyle/>
          <a:p>
            <a:r>
              <a:rPr lang="en-US" dirty="0"/>
              <a:t>The subject of the text or speech is what it is primarily about. </a:t>
            </a:r>
          </a:p>
          <a:p>
            <a:r>
              <a:rPr lang="en-US" dirty="0"/>
              <a:t>You should be able to state the subject of the text in just a few words or short phrases. </a:t>
            </a:r>
          </a:p>
        </p:txBody>
      </p:sp>
    </p:spTree>
    <p:extLst>
      <p:ext uri="{BB962C8B-B14F-4D97-AF65-F5344CB8AC3E}">
        <p14:creationId xmlns:p14="http://schemas.microsoft.com/office/powerpoint/2010/main" val="1947181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lstStyle/>
          <a:p>
            <a:r>
              <a:rPr lang="en-US" dirty="0"/>
              <a:t>SOAPStone</a:t>
            </a:r>
          </a:p>
        </p:txBody>
      </p:sp>
      <p:sp>
        <p:nvSpPr>
          <p:cNvPr id="3" name="Content Placeholder 2"/>
          <p:cNvSpPr>
            <a:spLocks noGrp="1"/>
          </p:cNvSpPr>
          <p:nvPr>
            <p:ph idx="1"/>
          </p:nvPr>
        </p:nvSpPr>
        <p:spPr>
          <a:noFill/>
          <a:ln>
            <a:noFill/>
          </a:ln>
        </p:spPr>
        <p:txBody>
          <a:bodyPr>
            <a:normAutofit lnSpcReduction="10000"/>
          </a:bodyPr>
          <a:lstStyle/>
          <a:p>
            <a:r>
              <a:rPr lang="en-US" dirty="0"/>
              <a:t>Together, these elements form the Acronym SOAPStone. </a:t>
            </a:r>
          </a:p>
          <a:p>
            <a:r>
              <a:rPr lang="en-US" b="1" dirty="0"/>
              <a:t>S</a:t>
            </a:r>
            <a:r>
              <a:rPr lang="en-US" dirty="0"/>
              <a:t>peaker</a:t>
            </a:r>
          </a:p>
          <a:p>
            <a:r>
              <a:rPr lang="en-US" b="1" dirty="0"/>
              <a:t>O</a:t>
            </a:r>
            <a:r>
              <a:rPr lang="en-US" dirty="0"/>
              <a:t>ccasion</a:t>
            </a:r>
          </a:p>
          <a:p>
            <a:r>
              <a:rPr lang="en-US" b="1" dirty="0"/>
              <a:t>A</a:t>
            </a:r>
            <a:r>
              <a:rPr lang="en-US" dirty="0"/>
              <a:t>udience</a:t>
            </a:r>
          </a:p>
          <a:p>
            <a:r>
              <a:rPr lang="en-US" b="1" dirty="0"/>
              <a:t>P</a:t>
            </a:r>
            <a:r>
              <a:rPr lang="en-US" dirty="0"/>
              <a:t>urpose</a:t>
            </a:r>
          </a:p>
          <a:p>
            <a:r>
              <a:rPr lang="en-US" b="1" dirty="0"/>
              <a:t>S</a:t>
            </a:r>
            <a:r>
              <a:rPr lang="en-US" dirty="0"/>
              <a:t>ubject</a:t>
            </a:r>
          </a:p>
          <a:p>
            <a:r>
              <a:rPr lang="en-US" dirty="0"/>
              <a:t>tone</a:t>
            </a:r>
          </a:p>
        </p:txBody>
      </p:sp>
      <p:sp>
        <p:nvSpPr>
          <p:cNvPr id="9" name="TextBox 8"/>
          <p:cNvSpPr txBox="1"/>
          <p:nvPr/>
        </p:nvSpPr>
        <p:spPr>
          <a:xfrm rot="169859">
            <a:off x="3224170" y="4361796"/>
            <a:ext cx="5513647" cy="1431161"/>
          </a:xfrm>
          <a:prstGeom prst="rect">
            <a:avLst/>
          </a:prstGeom>
          <a:noFill/>
        </p:spPr>
        <p:txBody>
          <a:bodyPr wrap="square" rtlCol="0">
            <a:spAutoFit/>
          </a:bodyPr>
          <a:lstStyle/>
          <a:p>
            <a:r>
              <a:rPr lang="en-US" sz="2900" dirty="0">
                <a:latin typeface="Century Gothic"/>
                <a:cs typeface="Century Gothic"/>
              </a:rPr>
              <a:t>Using SOAPStone to evaluate a text is a smart way to begin your rhetorical analysis. </a:t>
            </a:r>
          </a:p>
        </p:txBody>
      </p:sp>
    </p:spTree>
    <p:extLst>
      <p:ext uri="{BB962C8B-B14F-4D97-AF65-F5344CB8AC3E}">
        <p14:creationId xmlns:p14="http://schemas.microsoft.com/office/powerpoint/2010/main" val="313836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SOAPStone</a:t>
            </a:r>
          </a:p>
        </p:txBody>
      </p:sp>
      <p:sp>
        <p:nvSpPr>
          <p:cNvPr id="5" name="Content Placeholder 4"/>
          <p:cNvSpPr>
            <a:spLocks noGrp="1"/>
          </p:cNvSpPr>
          <p:nvPr>
            <p:ph idx="1"/>
          </p:nvPr>
        </p:nvSpPr>
        <p:spPr/>
        <p:txBody>
          <a:bodyPr>
            <a:noAutofit/>
          </a:bodyPr>
          <a:lstStyle/>
          <a:p>
            <a:pPr>
              <a:lnSpc>
                <a:spcPct val="120000"/>
              </a:lnSpc>
            </a:pPr>
            <a:r>
              <a:rPr lang="en-US" sz="2600" b="1" dirty="0"/>
              <a:t>Speaker</a:t>
            </a:r>
            <a:r>
              <a:rPr lang="en-US" sz="2600" dirty="0"/>
              <a:t> - the person delivering the speech</a:t>
            </a:r>
          </a:p>
          <a:p>
            <a:pPr>
              <a:lnSpc>
                <a:spcPct val="120000"/>
              </a:lnSpc>
            </a:pPr>
            <a:r>
              <a:rPr lang="en-US" sz="2600" b="1" dirty="0"/>
              <a:t>Occasion</a:t>
            </a:r>
            <a:r>
              <a:rPr lang="en-US" sz="2600" dirty="0"/>
              <a:t> - when and where the speech was delivered or the text was written</a:t>
            </a:r>
          </a:p>
          <a:p>
            <a:pPr>
              <a:lnSpc>
                <a:spcPct val="120000"/>
              </a:lnSpc>
            </a:pPr>
            <a:r>
              <a:rPr lang="en-US" sz="2600" b="1" dirty="0"/>
              <a:t>Audience</a:t>
            </a:r>
            <a:r>
              <a:rPr lang="en-US" sz="2600" dirty="0"/>
              <a:t> - who the speaker wanted to reach</a:t>
            </a:r>
          </a:p>
          <a:p>
            <a:pPr>
              <a:lnSpc>
                <a:spcPct val="120000"/>
              </a:lnSpc>
            </a:pPr>
            <a:r>
              <a:rPr lang="en-US" sz="2600" b="1" dirty="0"/>
              <a:t>Purpose</a:t>
            </a:r>
            <a:r>
              <a:rPr lang="en-US" sz="2600" dirty="0"/>
              <a:t> - the reason why the speaker or author wrote the text</a:t>
            </a:r>
          </a:p>
          <a:p>
            <a:pPr>
              <a:lnSpc>
                <a:spcPct val="120000"/>
              </a:lnSpc>
            </a:pPr>
            <a:r>
              <a:rPr lang="en-US" sz="2600" b="1" dirty="0"/>
              <a:t>Subject</a:t>
            </a:r>
            <a:r>
              <a:rPr lang="en-US" sz="2600" dirty="0"/>
              <a:t> - what the text is about</a:t>
            </a:r>
          </a:p>
          <a:p>
            <a:pPr>
              <a:lnSpc>
                <a:spcPct val="120000"/>
              </a:lnSpc>
            </a:pPr>
            <a:r>
              <a:rPr lang="en-US" sz="2600" b="1" dirty="0"/>
              <a:t>Tone</a:t>
            </a:r>
            <a:r>
              <a:rPr lang="en-US" sz="2600" dirty="0"/>
              <a:t> - the author’s attitude toward the subject</a:t>
            </a:r>
          </a:p>
        </p:txBody>
      </p:sp>
    </p:spTree>
    <p:extLst>
      <p:ext uri="{BB962C8B-B14F-4D97-AF65-F5344CB8AC3E}">
        <p14:creationId xmlns:p14="http://schemas.microsoft.com/office/powerpoint/2010/main" val="859127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136212" y="4027482"/>
            <a:ext cx="7067907" cy="1754327"/>
          </a:xfrm>
          <a:prstGeom prst="rect">
            <a:avLst/>
          </a:prstGeom>
          <a:noFill/>
        </p:spPr>
        <p:txBody>
          <a:bodyPr wrap="square" rtlCol="0">
            <a:spAutoFit/>
          </a:bodyPr>
          <a:lstStyle/>
          <a:p>
            <a:pPr algn="ctr"/>
            <a:r>
              <a:rPr lang="en-US" sz="3600" dirty="0">
                <a:latin typeface="Century Gothic"/>
                <a:cs typeface="Century Gothic"/>
              </a:rPr>
              <a:t>Before moving on to rhetorical appeals, let’s use SOAPStone to evaluate a speech.</a:t>
            </a:r>
          </a:p>
        </p:txBody>
      </p:sp>
    </p:spTree>
    <p:extLst>
      <p:ext uri="{BB962C8B-B14F-4D97-AF65-F5344CB8AC3E}">
        <p14:creationId xmlns:p14="http://schemas.microsoft.com/office/powerpoint/2010/main" val="2702227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119" y="585249"/>
            <a:ext cx="8903600" cy="6032422"/>
          </a:xfrm>
          <a:prstGeom prst="rect">
            <a:avLst/>
          </a:prstGeom>
          <a:solidFill>
            <a:srgbClr val="FFFFFF"/>
          </a:solidFill>
          <a:ln w="38100" cmpd="sng">
            <a:solidFill>
              <a:srgbClr val="000000"/>
            </a:solidFill>
          </a:ln>
        </p:spPr>
        <p:txBody>
          <a:bodyPr wrap="square" rtlCol="0">
            <a:spAutoFit/>
          </a:bodyPr>
          <a:lstStyle/>
          <a:p>
            <a:pPr>
              <a:lnSpc>
                <a:spcPct val="200000"/>
              </a:lnSpc>
            </a:pPr>
            <a:r>
              <a:rPr lang="en-US" sz="1500" dirty="0">
                <a:latin typeface="Century Gothic"/>
                <a:cs typeface="Century Gothic"/>
              </a:rPr>
              <a:t>Four score and seven years ago our fathers brought forth on this continent, a new nation, </a:t>
            </a:r>
          </a:p>
          <a:p>
            <a:pPr>
              <a:lnSpc>
                <a:spcPct val="140000"/>
              </a:lnSpc>
            </a:pPr>
            <a:r>
              <a:rPr lang="en-US" sz="1500" dirty="0">
                <a:latin typeface="Century Gothic"/>
                <a:cs typeface="Century Gothic"/>
              </a:rPr>
              <a:t>conceived in Liberty, and dedicated to the proposition that all men are created equal.</a:t>
            </a:r>
          </a:p>
          <a:p>
            <a:pPr>
              <a:lnSpc>
                <a:spcPct val="70000"/>
              </a:lnSpc>
            </a:pPr>
            <a:endParaRPr lang="en-US" sz="1500" dirty="0">
              <a:latin typeface="Century Gothic"/>
              <a:cs typeface="Century Gothic"/>
            </a:endParaRPr>
          </a:p>
          <a:p>
            <a:pPr>
              <a:lnSpc>
                <a:spcPct val="140000"/>
              </a:lnSpc>
            </a:pPr>
            <a:r>
              <a:rPr lang="en-US" sz="1500" dirty="0">
                <a:latin typeface="Century Gothic"/>
                <a:cs typeface="Century Gothic"/>
              </a:rPr>
              <a:t>Now we are engaged in a great civil war, testing whether that nation, or any nation so conceived and dedicated, can long endure. We are met on a great battle-field of that war. We have come to dedicate a portion of that field, as a final resting place for those who here gave their lives that that nation might live. It is altogether fitting and proper that we should do this.</a:t>
            </a:r>
          </a:p>
          <a:p>
            <a:pPr>
              <a:lnSpc>
                <a:spcPct val="70000"/>
              </a:lnSpc>
            </a:pPr>
            <a:endParaRPr lang="en-US" sz="1500" dirty="0">
              <a:latin typeface="Century Gothic"/>
              <a:cs typeface="Century Gothic"/>
            </a:endParaRPr>
          </a:p>
          <a:p>
            <a:pPr>
              <a:lnSpc>
                <a:spcPct val="140000"/>
              </a:lnSpc>
            </a:pPr>
            <a:r>
              <a:rPr lang="en-US" sz="1500" dirty="0">
                <a:latin typeface="Century Gothic"/>
                <a:cs typeface="Century Gothic"/>
              </a:rPr>
              <a:t>But, in a larger sense, we can not dedicate -- we can not consecrate -- we can not hallow -- this ground. The brave men, living and dead, who struggled here, have consecrated it, far above our poor power to add or detract. The world will little note, nor long remember what we say here, but it can never forget what they did here. It is for us the living, rather, to be dedicated here to the unfinished work which they who fought here have thus far so nobly advanced. It is rather for us to be here dedicated to the great task remaining before us -- that from these honored dead we take increased devotion to that cause for which they gave the last full measure of devotion -- that we here highly resolve that these dead shall not have died in vain -- that this nation, under God, shall have a new birth of freedom -- and that government of the people, by the people, for the people, shall not perish from the earth.</a:t>
            </a:r>
          </a:p>
        </p:txBody>
      </p:sp>
      <p:sp>
        <p:nvSpPr>
          <p:cNvPr id="3" name="Title 4"/>
          <p:cNvSpPr txBox="1">
            <a:spLocks/>
          </p:cNvSpPr>
          <p:nvPr/>
        </p:nvSpPr>
        <p:spPr>
          <a:xfrm>
            <a:off x="61415" y="75404"/>
            <a:ext cx="5354483" cy="708901"/>
          </a:xfrm>
          <a:prstGeom prst="rect">
            <a:avLst/>
          </a:prstGeom>
          <a:solidFill>
            <a:srgbClr val="FED915"/>
          </a:solidFill>
          <a:ln w="19050" cmpd="sng">
            <a:solidFill>
              <a:srgbClr val="000000"/>
            </a:solidFill>
          </a:ln>
        </p:spPr>
        <p:txBody>
          <a:bodyPr>
            <a:noAutofit/>
          </a:bodyPr>
          <a:lstStyle>
            <a:lvl1pPr algn="ctr" defTabSz="457200" rtl="0" eaLnBrk="1" latinLnBrk="0" hangingPunct="1">
              <a:spcBef>
                <a:spcPct val="0"/>
              </a:spcBef>
              <a:buNone/>
              <a:defRPr sz="4400" b="1" kern="1200">
                <a:solidFill>
                  <a:schemeClr val="tx1"/>
                </a:solidFill>
                <a:effectLst>
                  <a:glow rad="127000">
                    <a:schemeClr val="bg1"/>
                  </a:glow>
                  <a:outerShdw blurRad="50800" dist="38100" dir="2700000" algn="tl" rotWithShape="0">
                    <a:srgbClr val="000000">
                      <a:alpha val="43000"/>
                    </a:srgbClr>
                  </a:outerShdw>
                </a:effectLst>
                <a:latin typeface="Century Gothic"/>
                <a:ea typeface="+mj-ea"/>
                <a:cs typeface="Century Gothic"/>
              </a:defRPr>
            </a:lvl1pPr>
          </a:lstStyle>
          <a:p>
            <a:pPr>
              <a:lnSpc>
                <a:spcPct val="80000"/>
              </a:lnSpc>
            </a:pPr>
            <a:r>
              <a:rPr lang="en-US" sz="3200" i="1" dirty="0"/>
              <a:t>The Gettysburg Address</a:t>
            </a:r>
          </a:p>
          <a:p>
            <a:pPr>
              <a:lnSpc>
                <a:spcPct val="80000"/>
              </a:lnSpc>
            </a:pPr>
            <a:endParaRPr lang="en-US" sz="3200" i="1" dirty="0"/>
          </a:p>
        </p:txBody>
      </p:sp>
    </p:spTree>
    <p:extLst>
      <p:ext uri="{BB962C8B-B14F-4D97-AF65-F5344CB8AC3E}">
        <p14:creationId xmlns:p14="http://schemas.microsoft.com/office/powerpoint/2010/main" val="36305401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SOAPStone</a:t>
            </a:r>
          </a:p>
        </p:txBody>
      </p:sp>
      <p:sp>
        <p:nvSpPr>
          <p:cNvPr id="5" name="Content Placeholder 4"/>
          <p:cNvSpPr>
            <a:spLocks noGrp="1"/>
          </p:cNvSpPr>
          <p:nvPr>
            <p:ph idx="1"/>
          </p:nvPr>
        </p:nvSpPr>
        <p:spPr/>
        <p:txBody>
          <a:bodyPr>
            <a:normAutofit/>
          </a:bodyPr>
          <a:lstStyle/>
          <a:p>
            <a:pPr>
              <a:lnSpc>
                <a:spcPct val="90000"/>
              </a:lnSpc>
            </a:pPr>
            <a:r>
              <a:rPr lang="en-US" sz="4400" b="1" dirty="0">
                <a:solidFill>
                  <a:srgbClr val="FED915"/>
                </a:solidFill>
                <a:effectLst>
                  <a:outerShdw blurRad="50800" dist="38100" dir="2700000" algn="tl" rotWithShape="0">
                    <a:srgbClr val="000000"/>
                  </a:outerShdw>
                </a:effectLst>
              </a:rPr>
              <a:t>Speaker</a:t>
            </a:r>
          </a:p>
          <a:p>
            <a:pPr>
              <a:lnSpc>
                <a:spcPct val="90000"/>
              </a:lnSpc>
            </a:pPr>
            <a:r>
              <a:rPr lang="en-US" sz="4400" dirty="0"/>
              <a:t>Occasion</a:t>
            </a:r>
          </a:p>
          <a:p>
            <a:pPr>
              <a:lnSpc>
                <a:spcPct val="90000"/>
              </a:lnSpc>
            </a:pPr>
            <a:r>
              <a:rPr lang="en-US" sz="4400" dirty="0"/>
              <a:t>Audience</a:t>
            </a:r>
          </a:p>
          <a:p>
            <a:pPr>
              <a:lnSpc>
                <a:spcPct val="90000"/>
              </a:lnSpc>
            </a:pPr>
            <a:r>
              <a:rPr lang="en-US" sz="4400" dirty="0"/>
              <a:t>Purpose</a:t>
            </a:r>
          </a:p>
          <a:p>
            <a:pPr>
              <a:lnSpc>
                <a:spcPct val="90000"/>
              </a:lnSpc>
            </a:pPr>
            <a:r>
              <a:rPr lang="en-US" sz="4400" dirty="0"/>
              <a:t>Subject</a:t>
            </a:r>
          </a:p>
          <a:p>
            <a:pPr>
              <a:lnSpc>
                <a:spcPct val="90000"/>
              </a:lnSpc>
            </a:pPr>
            <a:r>
              <a:rPr lang="en-US" sz="4400" dirty="0"/>
              <a:t>Tone</a:t>
            </a:r>
          </a:p>
        </p:txBody>
      </p:sp>
      <p:sp>
        <p:nvSpPr>
          <p:cNvPr id="2" name="TextBox 1"/>
          <p:cNvSpPr txBox="1"/>
          <p:nvPr/>
        </p:nvSpPr>
        <p:spPr>
          <a:xfrm>
            <a:off x="3977886" y="1862223"/>
            <a:ext cx="4407422" cy="3785652"/>
          </a:xfrm>
          <a:prstGeom prst="rect">
            <a:avLst/>
          </a:prstGeom>
          <a:solidFill>
            <a:srgbClr val="FED915"/>
          </a:solidFill>
          <a:ln>
            <a:solidFill>
              <a:srgbClr val="000000"/>
            </a:solidFill>
          </a:ln>
          <a:effectLst>
            <a:outerShdw blurRad="50800" dist="38100" dir="2700000" algn="tl" rotWithShape="0">
              <a:prstClr val="black">
                <a:alpha val="40000"/>
              </a:prstClr>
            </a:outerShdw>
          </a:effectLst>
        </p:spPr>
        <p:txBody>
          <a:bodyPr wrap="square" rtlCol="0">
            <a:spAutoFit/>
          </a:bodyPr>
          <a:lstStyle/>
          <a:p>
            <a:pPr algn="ctr"/>
            <a:r>
              <a:rPr lang="en-US" sz="4000" dirty="0">
                <a:latin typeface="Century Gothic"/>
                <a:cs typeface="Century Gothic"/>
              </a:rPr>
              <a:t>President Abraham Lincoln. The 16</a:t>
            </a:r>
            <a:r>
              <a:rPr lang="en-US" sz="4000" baseline="30000" dirty="0">
                <a:latin typeface="Century Gothic"/>
                <a:cs typeface="Century Gothic"/>
              </a:rPr>
              <a:t>th</a:t>
            </a:r>
            <a:r>
              <a:rPr lang="en-US" sz="4000" dirty="0">
                <a:latin typeface="Century Gothic"/>
                <a:cs typeface="Century Gothic"/>
              </a:rPr>
              <a:t> US President. President during the Civil War.</a:t>
            </a:r>
          </a:p>
        </p:txBody>
      </p:sp>
    </p:spTree>
    <p:extLst>
      <p:ext uri="{BB962C8B-B14F-4D97-AF65-F5344CB8AC3E}">
        <p14:creationId xmlns:p14="http://schemas.microsoft.com/office/powerpoint/2010/main" val="357991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136212" y="4027482"/>
            <a:ext cx="7067907" cy="1200329"/>
          </a:xfrm>
          <a:prstGeom prst="rect">
            <a:avLst/>
          </a:prstGeom>
          <a:noFill/>
        </p:spPr>
        <p:txBody>
          <a:bodyPr wrap="square" rtlCol="0">
            <a:spAutoFit/>
          </a:bodyPr>
          <a:lstStyle/>
          <a:p>
            <a:pPr algn="ctr"/>
            <a:r>
              <a:rPr lang="en-US" sz="3600" dirty="0">
                <a:latin typeface="Century Gothic"/>
                <a:cs typeface="Century Gothic"/>
              </a:rPr>
              <a:t>What it means to communicate effectively.</a:t>
            </a:r>
          </a:p>
        </p:txBody>
      </p:sp>
    </p:spTree>
    <p:extLst>
      <p:ext uri="{BB962C8B-B14F-4D97-AF65-F5344CB8AC3E}">
        <p14:creationId xmlns:p14="http://schemas.microsoft.com/office/powerpoint/2010/main" val="2702227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SOAPStone</a:t>
            </a:r>
          </a:p>
        </p:txBody>
      </p:sp>
      <p:sp>
        <p:nvSpPr>
          <p:cNvPr id="5" name="Content Placeholder 4"/>
          <p:cNvSpPr>
            <a:spLocks noGrp="1"/>
          </p:cNvSpPr>
          <p:nvPr>
            <p:ph idx="1"/>
          </p:nvPr>
        </p:nvSpPr>
        <p:spPr/>
        <p:txBody>
          <a:bodyPr>
            <a:normAutofit/>
          </a:bodyPr>
          <a:lstStyle/>
          <a:p>
            <a:pPr>
              <a:lnSpc>
                <a:spcPct val="90000"/>
              </a:lnSpc>
            </a:pPr>
            <a:r>
              <a:rPr lang="en-US" sz="4400" dirty="0"/>
              <a:t>Speaker</a:t>
            </a:r>
          </a:p>
          <a:p>
            <a:pPr>
              <a:lnSpc>
                <a:spcPct val="90000"/>
              </a:lnSpc>
            </a:pPr>
            <a:r>
              <a:rPr lang="en-US" sz="4400" b="1" dirty="0">
                <a:solidFill>
                  <a:srgbClr val="FED915"/>
                </a:solidFill>
                <a:effectLst>
                  <a:outerShdw blurRad="50800" dist="38100" dir="2700000" algn="tl" rotWithShape="0">
                    <a:srgbClr val="000000"/>
                  </a:outerShdw>
                </a:effectLst>
              </a:rPr>
              <a:t>Occasion</a:t>
            </a:r>
            <a:endParaRPr lang="en-US" sz="4400" dirty="0"/>
          </a:p>
          <a:p>
            <a:pPr>
              <a:lnSpc>
                <a:spcPct val="90000"/>
              </a:lnSpc>
            </a:pPr>
            <a:r>
              <a:rPr lang="en-US" sz="4400" dirty="0"/>
              <a:t>Audience</a:t>
            </a:r>
          </a:p>
          <a:p>
            <a:pPr>
              <a:lnSpc>
                <a:spcPct val="90000"/>
              </a:lnSpc>
            </a:pPr>
            <a:r>
              <a:rPr lang="en-US" sz="4400" dirty="0"/>
              <a:t>Purpose</a:t>
            </a:r>
          </a:p>
          <a:p>
            <a:pPr>
              <a:lnSpc>
                <a:spcPct val="90000"/>
              </a:lnSpc>
            </a:pPr>
            <a:r>
              <a:rPr lang="en-US" sz="4400" dirty="0"/>
              <a:t>Subject</a:t>
            </a:r>
          </a:p>
          <a:p>
            <a:pPr>
              <a:lnSpc>
                <a:spcPct val="90000"/>
              </a:lnSpc>
            </a:pPr>
            <a:r>
              <a:rPr lang="en-US" sz="4400" dirty="0"/>
              <a:t>Tone</a:t>
            </a:r>
          </a:p>
        </p:txBody>
      </p:sp>
      <p:sp>
        <p:nvSpPr>
          <p:cNvPr id="6" name="TextBox 5"/>
          <p:cNvSpPr txBox="1"/>
          <p:nvPr/>
        </p:nvSpPr>
        <p:spPr>
          <a:xfrm>
            <a:off x="4015236" y="1862223"/>
            <a:ext cx="4370071" cy="3970318"/>
          </a:xfrm>
          <a:prstGeom prst="rect">
            <a:avLst/>
          </a:prstGeom>
          <a:solidFill>
            <a:srgbClr val="FED915"/>
          </a:solidFill>
          <a:ln>
            <a:solidFill>
              <a:srgbClr val="000000"/>
            </a:solidFill>
          </a:ln>
          <a:effectLst>
            <a:outerShdw blurRad="50800" dist="38100" dir="2700000" algn="tl" rotWithShape="0">
              <a:prstClr val="black">
                <a:alpha val="40000"/>
              </a:prstClr>
            </a:outerShdw>
          </a:effectLst>
        </p:spPr>
        <p:txBody>
          <a:bodyPr wrap="square" rtlCol="0">
            <a:spAutoFit/>
          </a:bodyPr>
          <a:lstStyle/>
          <a:p>
            <a:pPr algn="ctr"/>
            <a:r>
              <a:rPr lang="en-US" sz="3600" dirty="0">
                <a:latin typeface="Century Gothic"/>
                <a:cs typeface="Century Gothic"/>
              </a:rPr>
              <a:t>Civil War. The dedication of a cemetery near the site of the Battle of Gettysburg. November 19, 1863.</a:t>
            </a:r>
          </a:p>
        </p:txBody>
      </p:sp>
    </p:spTree>
    <p:extLst>
      <p:ext uri="{BB962C8B-B14F-4D97-AF65-F5344CB8AC3E}">
        <p14:creationId xmlns:p14="http://schemas.microsoft.com/office/powerpoint/2010/main" val="242612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SOAPStone</a:t>
            </a:r>
          </a:p>
        </p:txBody>
      </p:sp>
      <p:sp>
        <p:nvSpPr>
          <p:cNvPr id="5" name="Content Placeholder 4"/>
          <p:cNvSpPr>
            <a:spLocks noGrp="1"/>
          </p:cNvSpPr>
          <p:nvPr>
            <p:ph idx="1"/>
          </p:nvPr>
        </p:nvSpPr>
        <p:spPr/>
        <p:txBody>
          <a:bodyPr>
            <a:normAutofit/>
          </a:bodyPr>
          <a:lstStyle/>
          <a:p>
            <a:pPr>
              <a:lnSpc>
                <a:spcPct val="90000"/>
              </a:lnSpc>
            </a:pPr>
            <a:r>
              <a:rPr lang="en-US" sz="4400" dirty="0"/>
              <a:t>Speaker</a:t>
            </a:r>
          </a:p>
          <a:p>
            <a:pPr>
              <a:lnSpc>
                <a:spcPct val="90000"/>
              </a:lnSpc>
            </a:pPr>
            <a:r>
              <a:rPr lang="en-US" sz="4400" dirty="0"/>
              <a:t>Occasion</a:t>
            </a:r>
          </a:p>
          <a:p>
            <a:pPr>
              <a:lnSpc>
                <a:spcPct val="90000"/>
              </a:lnSpc>
            </a:pPr>
            <a:r>
              <a:rPr lang="en-US" sz="4400" b="1" dirty="0">
                <a:solidFill>
                  <a:srgbClr val="FED915"/>
                </a:solidFill>
                <a:effectLst>
                  <a:outerShdw blurRad="50800" dist="38100" dir="2700000" algn="tl" rotWithShape="0">
                    <a:srgbClr val="000000"/>
                  </a:outerShdw>
                </a:effectLst>
              </a:rPr>
              <a:t>Audience</a:t>
            </a:r>
            <a:endParaRPr lang="en-US" sz="4400" dirty="0"/>
          </a:p>
          <a:p>
            <a:pPr>
              <a:lnSpc>
                <a:spcPct val="90000"/>
              </a:lnSpc>
            </a:pPr>
            <a:r>
              <a:rPr lang="en-US" sz="4400" dirty="0"/>
              <a:t>Purpose</a:t>
            </a:r>
          </a:p>
          <a:p>
            <a:pPr>
              <a:lnSpc>
                <a:spcPct val="90000"/>
              </a:lnSpc>
            </a:pPr>
            <a:r>
              <a:rPr lang="en-US" sz="4400" dirty="0"/>
              <a:t>Subject</a:t>
            </a:r>
          </a:p>
          <a:p>
            <a:pPr>
              <a:lnSpc>
                <a:spcPct val="90000"/>
              </a:lnSpc>
            </a:pPr>
            <a:r>
              <a:rPr lang="en-US" sz="4400" dirty="0"/>
              <a:t>Tone</a:t>
            </a:r>
          </a:p>
        </p:txBody>
      </p:sp>
      <p:sp>
        <p:nvSpPr>
          <p:cNvPr id="6" name="TextBox 5"/>
          <p:cNvSpPr txBox="1"/>
          <p:nvPr/>
        </p:nvSpPr>
        <p:spPr>
          <a:xfrm>
            <a:off x="4183316" y="1862223"/>
            <a:ext cx="4201991" cy="4031873"/>
          </a:xfrm>
          <a:prstGeom prst="rect">
            <a:avLst/>
          </a:prstGeom>
          <a:solidFill>
            <a:srgbClr val="FED915"/>
          </a:solidFill>
          <a:ln>
            <a:solidFill>
              <a:srgbClr val="000000"/>
            </a:solidFill>
          </a:ln>
          <a:effectLst>
            <a:outerShdw blurRad="50800" dist="38100" dir="2700000" algn="tl" rotWithShape="0">
              <a:prstClr val="black">
                <a:alpha val="40000"/>
              </a:prstClr>
            </a:outerShdw>
          </a:effectLst>
        </p:spPr>
        <p:txBody>
          <a:bodyPr wrap="square" rtlCol="0">
            <a:spAutoFit/>
          </a:bodyPr>
          <a:lstStyle/>
          <a:p>
            <a:pPr algn="ctr"/>
            <a:r>
              <a:rPr lang="en-US" sz="3200" dirty="0">
                <a:latin typeface="Century Gothic"/>
                <a:cs typeface="Century Gothic"/>
              </a:rPr>
              <a:t>people attending the speech, military personnel and their families, supporters of the Union, critics of the war, Confederates, future generations</a:t>
            </a:r>
          </a:p>
        </p:txBody>
      </p:sp>
    </p:spTree>
    <p:extLst>
      <p:ext uri="{BB962C8B-B14F-4D97-AF65-F5344CB8AC3E}">
        <p14:creationId xmlns:p14="http://schemas.microsoft.com/office/powerpoint/2010/main" val="242612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SOAPStone</a:t>
            </a:r>
          </a:p>
        </p:txBody>
      </p:sp>
      <p:sp>
        <p:nvSpPr>
          <p:cNvPr id="5" name="Content Placeholder 4"/>
          <p:cNvSpPr>
            <a:spLocks noGrp="1"/>
          </p:cNvSpPr>
          <p:nvPr>
            <p:ph idx="1"/>
          </p:nvPr>
        </p:nvSpPr>
        <p:spPr/>
        <p:txBody>
          <a:bodyPr>
            <a:normAutofit/>
          </a:bodyPr>
          <a:lstStyle/>
          <a:p>
            <a:pPr>
              <a:lnSpc>
                <a:spcPct val="90000"/>
              </a:lnSpc>
            </a:pPr>
            <a:r>
              <a:rPr lang="en-US" sz="4400" dirty="0"/>
              <a:t>Speaker</a:t>
            </a:r>
          </a:p>
          <a:p>
            <a:pPr>
              <a:lnSpc>
                <a:spcPct val="90000"/>
              </a:lnSpc>
            </a:pPr>
            <a:r>
              <a:rPr lang="en-US" sz="4400" dirty="0"/>
              <a:t>Occasion</a:t>
            </a:r>
          </a:p>
          <a:p>
            <a:pPr>
              <a:lnSpc>
                <a:spcPct val="90000"/>
              </a:lnSpc>
            </a:pPr>
            <a:r>
              <a:rPr lang="en-US" sz="4400" dirty="0"/>
              <a:t>Audience</a:t>
            </a:r>
          </a:p>
          <a:p>
            <a:pPr>
              <a:lnSpc>
                <a:spcPct val="90000"/>
              </a:lnSpc>
            </a:pPr>
            <a:r>
              <a:rPr lang="en-US" sz="4400" b="1" dirty="0">
                <a:solidFill>
                  <a:srgbClr val="FED915"/>
                </a:solidFill>
                <a:effectLst>
                  <a:outerShdw blurRad="50800" dist="38100" dir="2700000" algn="tl" rotWithShape="0">
                    <a:srgbClr val="000000"/>
                  </a:outerShdw>
                </a:effectLst>
              </a:rPr>
              <a:t>Purpose</a:t>
            </a:r>
            <a:endParaRPr lang="en-US" sz="4400" dirty="0"/>
          </a:p>
          <a:p>
            <a:pPr>
              <a:lnSpc>
                <a:spcPct val="90000"/>
              </a:lnSpc>
            </a:pPr>
            <a:r>
              <a:rPr lang="en-US" sz="4400" dirty="0"/>
              <a:t>Subject</a:t>
            </a:r>
          </a:p>
          <a:p>
            <a:pPr>
              <a:lnSpc>
                <a:spcPct val="90000"/>
              </a:lnSpc>
            </a:pPr>
            <a:r>
              <a:rPr lang="en-US" sz="4400" dirty="0"/>
              <a:t>Tone</a:t>
            </a:r>
          </a:p>
        </p:txBody>
      </p:sp>
      <p:sp>
        <p:nvSpPr>
          <p:cNvPr id="6" name="TextBox 5"/>
          <p:cNvSpPr txBox="1"/>
          <p:nvPr/>
        </p:nvSpPr>
        <p:spPr>
          <a:xfrm>
            <a:off x="3996561" y="1862223"/>
            <a:ext cx="4407422" cy="2862322"/>
          </a:xfrm>
          <a:prstGeom prst="rect">
            <a:avLst/>
          </a:prstGeom>
          <a:solidFill>
            <a:srgbClr val="FED915"/>
          </a:solidFill>
          <a:ln>
            <a:solidFill>
              <a:srgbClr val="000000"/>
            </a:solidFill>
          </a:ln>
          <a:effectLst>
            <a:outerShdw blurRad="50800" dist="38100" dir="2700000" algn="tl" rotWithShape="0">
              <a:prstClr val="black">
                <a:alpha val="40000"/>
              </a:prstClr>
            </a:outerShdw>
          </a:effectLst>
        </p:spPr>
        <p:txBody>
          <a:bodyPr wrap="square" rtlCol="0">
            <a:spAutoFit/>
          </a:bodyPr>
          <a:lstStyle/>
          <a:p>
            <a:pPr algn="ctr"/>
            <a:r>
              <a:rPr lang="en-US" sz="3600" dirty="0">
                <a:latin typeface="Century Gothic"/>
                <a:cs typeface="Century Gothic"/>
              </a:rPr>
              <a:t>Lincoln wanted to unify the nation and ensure that the nation would continue to live.</a:t>
            </a:r>
          </a:p>
        </p:txBody>
      </p:sp>
    </p:spTree>
    <p:extLst>
      <p:ext uri="{BB962C8B-B14F-4D97-AF65-F5344CB8AC3E}">
        <p14:creationId xmlns:p14="http://schemas.microsoft.com/office/powerpoint/2010/main" val="242612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SOAPStone</a:t>
            </a:r>
          </a:p>
        </p:txBody>
      </p:sp>
      <p:sp>
        <p:nvSpPr>
          <p:cNvPr id="5" name="Content Placeholder 4"/>
          <p:cNvSpPr>
            <a:spLocks noGrp="1"/>
          </p:cNvSpPr>
          <p:nvPr>
            <p:ph idx="1"/>
          </p:nvPr>
        </p:nvSpPr>
        <p:spPr/>
        <p:txBody>
          <a:bodyPr>
            <a:normAutofit/>
          </a:bodyPr>
          <a:lstStyle/>
          <a:p>
            <a:pPr>
              <a:lnSpc>
                <a:spcPct val="90000"/>
              </a:lnSpc>
            </a:pPr>
            <a:r>
              <a:rPr lang="en-US" sz="4400" dirty="0"/>
              <a:t>Speaker</a:t>
            </a:r>
          </a:p>
          <a:p>
            <a:pPr>
              <a:lnSpc>
                <a:spcPct val="90000"/>
              </a:lnSpc>
            </a:pPr>
            <a:r>
              <a:rPr lang="en-US" sz="4400" dirty="0"/>
              <a:t>Occasion</a:t>
            </a:r>
          </a:p>
          <a:p>
            <a:pPr>
              <a:lnSpc>
                <a:spcPct val="90000"/>
              </a:lnSpc>
            </a:pPr>
            <a:r>
              <a:rPr lang="en-US" sz="4400" dirty="0"/>
              <a:t>Audience</a:t>
            </a:r>
          </a:p>
          <a:p>
            <a:pPr>
              <a:lnSpc>
                <a:spcPct val="90000"/>
              </a:lnSpc>
            </a:pPr>
            <a:r>
              <a:rPr lang="en-US" sz="4400" dirty="0"/>
              <a:t>Purpose</a:t>
            </a:r>
          </a:p>
          <a:p>
            <a:pPr>
              <a:lnSpc>
                <a:spcPct val="90000"/>
              </a:lnSpc>
            </a:pPr>
            <a:r>
              <a:rPr lang="en-US" sz="4400" b="1" dirty="0">
                <a:solidFill>
                  <a:srgbClr val="FED915"/>
                </a:solidFill>
                <a:effectLst>
                  <a:outerShdw blurRad="50800" dist="38100" dir="2700000" algn="tl" rotWithShape="0">
                    <a:srgbClr val="000000"/>
                  </a:outerShdw>
                </a:effectLst>
              </a:rPr>
              <a:t>Subject</a:t>
            </a:r>
            <a:endParaRPr lang="en-US" sz="4400" dirty="0"/>
          </a:p>
          <a:p>
            <a:pPr>
              <a:lnSpc>
                <a:spcPct val="90000"/>
              </a:lnSpc>
            </a:pPr>
            <a:r>
              <a:rPr lang="en-US" sz="4400" dirty="0"/>
              <a:t>Tone</a:t>
            </a:r>
          </a:p>
        </p:txBody>
      </p:sp>
      <p:sp>
        <p:nvSpPr>
          <p:cNvPr id="6" name="TextBox 5"/>
          <p:cNvSpPr txBox="1"/>
          <p:nvPr/>
        </p:nvSpPr>
        <p:spPr>
          <a:xfrm>
            <a:off x="4183316" y="1862223"/>
            <a:ext cx="4201991" cy="2123658"/>
          </a:xfrm>
          <a:prstGeom prst="rect">
            <a:avLst/>
          </a:prstGeom>
          <a:solidFill>
            <a:srgbClr val="FED915"/>
          </a:solidFill>
          <a:ln>
            <a:solidFill>
              <a:srgbClr val="000000"/>
            </a:solidFill>
          </a:ln>
          <a:effectLst>
            <a:outerShdw blurRad="50800" dist="38100" dir="2700000" algn="tl" rotWithShape="0">
              <a:prstClr val="black">
                <a:alpha val="40000"/>
              </a:prstClr>
            </a:outerShdw>
          </a:effectLst>
        </p:spPr>
        <p:txBody>
          <a:bodyPr wrap="square" rtlCol="0">
            <a:spAutoFit/>
          </a:bodyPr>
          <a:lstStyle/>
          <a:p>
            <a:pPr algn="ctr"/>
            <a:r>
              <a:rPr lang="en-US" sz="4400" dirty="0">
                <a:latin typeface="Century Gothic"/>
                <a:cs typeface="Century Gothic"/>
              </a:rPr>
              <a:t>Fighting and conflict during the Civil War </a:t>
            </a:r>
          </a:p>
        </p:txBody>
      </p:sp>
    </p:spTree>
    <p:extLst>
      <p:ext uri="{BB962C8B-B14F-4D97-AF65-F5344CB8AC3E}">
        <p14:creationId xmlns:p14="http://schemas.microsoft.com/office/powerpoint/2010/main" val="242612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SOAPStone</a:t>
            </a:r>
          </a:p>
        </p:txBody>
      </p:sp>
      <p:sp>
        <p:nvSpPr>
          <p:cNvPr id="5" name="Content Placeholder 4"/>
          <p:cNvSpPr>
            <a:spLocks noGrp="1"/>
          </p:cNvSpPr>
          <p:nvPr>
            <p:ph idx="1"/>
          </p:nvPr>
        </p:nvSpPr>
        <p:spPr/>
        <p:txBody>
          <a:bodyPr>
            <a:normAutofit/>
          </a:bodyPr>
          <a:lstStyle/>
          <a:p>
            <a:pPr>
              <a:lnSpc>
                <a:spcPct val="90000"/>
              </a:lnSpc>
            </a:pPr>
            <a:r>
              <a:rPr lang="en-US" sz="4400" dirty="0"/>
              <a:t>Speaker</a:t>
            </a:r>
          </a:p>
          <a:p>
            <a:pPr>
              <a:lnSpc>
                <a:spcPct val="90000"/>
              </a:lnSpc>
            </a:pPr>
            <a:r>
              <a:rPr lang="en-US" sz="4400" dirty="0"/>
              <a:t>Occasion</a:t>
            </a:r>
          </a:p>
          <a:p>
            <a:pPr>
              <a:lnSpc>
                <a:spcPct val="90000"/>
              </a:lnSpc>
            </a:pPr>
            <a:r>
              <a:rPr lang="en-US" sz="4400" dirty="0"/>
              <a:t>Audience</a:t>
            </a:r>
          </a:p>
          <a:p>
            <a:pPr>
              <a:lnSpc>
                <a:spcPct val="90000"/>
              </a:lnSpc>
            </a:pPr>
            <a:r>
              <a:rPr lang="en-US" sz="4400" dirty="0"/>
              <a:t>Purpose</a:t>
            </a:r>
          </a:p>
          <a:p>
            <a:pPr>
              <a:lnSpc>
                <a:spcPct val="90000"/>
              </a:lnSpc>
            </a:pPr>
            <a:r>
              <a:rPr lang="en-US" sz="4400" dirty="0"/>
              <a:t>Subject</a:t>
            </a:r>
          </a:p>
          <a:p>
            <a:pPr>
              <a:lnSpc>
                <a:spcPct val="90000"/>
              </a:lnSpc>
            </a:pPr>
            <a:r>
              <a:rPr lang="en-US" sz="4400" b="1" dirty="0">
                <a:solidFill>
                  <a:srgbClr val="FED915"/>
                </a:solidFill>
                <a:effectLst>
                  <a:outerShdw blurRad="50800" dist="38100" dir="2700000" algn="tl" rotWithShape="0">
                    <a:srgbClr val="000000"/>
                  </a:outerShdw>
                </a:effectLst>
              </a:rPr>
              <a:t>Tone</a:t>
            </a:r>
            <a:endParaRPr lang="en-US" sz="4400" dirty="0"/>
          </a:p>
        </p:txBody>
      </p:sp>
      <p:sp>
        <p:nvSpPr>
          <p:cNvPr id="6" name="TextBox 5"/>
          <p:cNvSpPr txBox="1"/>
          <p:nvPr/>
        </p:nvSpPr>
        <p:spPr>
          <a:xfrm>
            <a:off x="4183316" y="1862223"/>
            <a:ext cx="4201991" cy="2800767"/>
          </a:xfrm>
          <a:prstGeom prst="rect">
            <a:avLst/>
          </a:prstGeom>
          <a:solidFill>
            <a:srgbClr val="FED915"/>
          </a:solidFill>
          <a:ln>
            <a:solidFill>
              <a:srgbClr val="000000"/>
            </a:solidFill>
          </a:ln>
          <a:effectLst>
            <a:outerShdw blurRad="50800" dist="38100" dir="2700000" algn="tl" rotWithShape="0">
              <a:prstClr val="black">
                <a:alpha val="40000"/>
              </a:prstClr>
            </a:outerShdw>
          </a:effectLst>
        </p:spPr>
        <p:txBody>
          <a:bodyPr wrap="square" rtlCol="0">
            <a:spAutoFit/>
          </a:bodyPr>
          <a:lstStyle/>
          <a:p>
            <a:pPr algn="ctr"/>
            <a:r>
              <a:rPr lang="en-US" sz="4400" dirty="0">
                <a:latin typeface="Century Gothic"/>
                <a:cs typeface="Century Gothic"/>
              </a:rPr>
              <a:t>reverent, solemn, hopeful, unifying</a:t>
            </a:r>
          </a:p>
        </p:txBody>
      </p:sp>
    </p:spTree>
    <p:extLst>
      <p:ext uri="{BB962C8B-B14F-4D97-AF65-F5344CB8AC3E}">
        <p14:creationId xmlns:p14="http://schemas.microsoft.com/office/powerpoint/2010/main" val="242612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6.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6475"/>
          </a:xfrm>
          <a:prstGeom prst="rect">
            <a:avLst/>
          </a:prstGeom>
        </p:spPr>
      </p:pic>
    </p:spTree>
    <p:extLst>
      <p:ext uri="{BB962C8B-B14F-4D97-AF65-F5344CB8AC3E}">
        <p14:creationId xmlns:p14="http://schemas.microsoft.com/office/powerpoint/2010/main" val="88045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Rhetorical Triangle</a:t>
            </a:r>
          </a:p>
        </p:txBody>
      </p:sp>
      <p:sp>
        <p:nvSpPr>
          <p:cNvPr id="3" name="Content Placeholder 2"/>
          <p:cNvSpPr>
            <a:spLocks noGrp="1"/>
          </p:cNvSpPr>
          <p:nvPr>
            <p:ph idx="1"/>
          </p:nvPr>
        </p:nvSpPr>
        <p:spPr/>
        <p:txBody>
          <a:bodyPr/>
          <a:lstStyle/>
          <a:p>
            <a:r>
              <a:rPr lang="en-US" dirty="0"/>
              <a:t>The </a:t>
            </a:r>
            <a:r>
              <a:rPr lang="en-US" b="1" dirty="0">
                <a:solidFill>
                  <a:srgbClr val="28A8D8"/>
                </a:solidFill>
                <a:effectLst>
                  <a:glow rad="101600">
                    <a:schemeClr val="bg1"/>
                  </a:glow>
                  <a:outerShdw blurRad="50800" dist="50800" dir="2700000" algn="tl" rotWithShape="0">
                    <a:srgbClr val="000000"/>
                  </a:outerShdw>
                </a:effectLst>
                <a:cs typeface="Chalkduster"/>
              </a:rPr>
              <a:t>rhetorical triangle </a:t>
            </a:r>
            <a:r>
              <a:rPr lang="en-US" dirty="0"/>
              <a:t>is made up of three persuasive strategies.</a:t>
            </a:r>
          </a:p>
        </p:txBody>
      </p:sp>
      <p:sp>
        <p:nvSpPr>
          <p:cNvPr id="4" name="Isosceles Triangle 3"/>
          <p:cNvSpPr/>
          <p:nvPr/>
        </p:nvSpPr>
        <p:spPr>
          <a:xfrm>
            <a:off x="2898299" y="3534042"/>
            <a:ext cx="3227601" cy="2782415"/>
          </a:xfrm>
          <a:prstGeom prst="triangle">
            <a:avLst/>
          </a:prstGeom>
          <a:solidFill>
            <a:srgbClr val="FED915"/>
          </a:solidFill>
          <a:ln w="127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3601714" y="2707719"/>
            <a:ext cx="1885252" cy="830997"/>
          </a:xfrm>
          <a:prstGeom prst="rect">
            <a:avLst/>
          </a:prstGeom>
        </p:spPr>
        <p:txBody>
          <a:bodyPr wrap="none">
            <a:spAutoFit/>
          </a:bodyPr>
          <a:lstStyle/>
          <a:p>
            <a:r>
              <a:rPr lang="en-US" sz="4800" b="1" dirty="0">
                <a:ln w="12700">
                  <a:solidFill>
                    <a:schemeClr val="tx1"/>
                  </a:solidFill>
                </a:ln>
                <a:solidFill>
                  <a:srgbClr val="28A8D8"/>
                </a:solidFill>
                <a:effectLst/>
                <a:cs typeface="Chalkduster"/>
              </a:rPr>
              <a:t>ETHOS</a:t>
            </a:r>
            <a:endParaRPr lang="en-US" dirty="0">
              <a:ln w="12700">
                <a:solidFill>
                  <a:schemeClr val="tx1"/>
                </a:solidFill>
              </a:ln>
              <a:solidFill>
                <a:srgbClr val="28A8D8"/>
              </a:solidFill>
              <a:effectLst/>
            </a:endParaRPr>
          </a:p>
        </p:txBody>
      </p:sp>
      <p:sp>
        <p:nvSpPr>
          <p:cNvPr id="6" name="Rectangle 5"/>
          <p:cNvSpPr/>
          <p:nvPr/>
        </p:nvSpPr>
        <p:spPr>
          <a:xfrm>
            <a:off x="6107224" y="5276491"/>
            <a:ext cx="2285602" cy="830997"/>
          </a:xfrm>
          <a:prstGeom prst="rect">
            <a:avLst/>
          </a:prstGeom>
        </p:spPr>
        <p:txBody>
          <a:bodyPr wrap="none">
            <a:spAutoFit/>
          </a:bodyPr>
          <a:lstStyle/>
          <a:p>
            <a:r>
              <a:rPr lang="en-US" sz="4800" b="1" dirty="0">
                <a:ln w="12700">
                  <a:solidFill>
                    <a:schemeClr val="tx1"/>
                  </a:solidFill>
                </a:ln>
                <a:solidFill>
                  <a:srgbClr val="28A8D8"/>
                </a:solidFill>
                <a:effectLst/>
                <a:cs typeface="Chalkduster"/>
              </a:rPr>
              <a:t>PATHOS</a:t>
            </a:r>
            <a:endParaRPr lang="en-US" dirty="0">
              <a:ln w="12700">
                <a:solidFill>
                  <a:schemeClr val="tx1"/>
                </a:solidFill>
              </a:ln>
              <a:solidFill>
                <a:srgbClr val="28A8D8"/>
              </a:solidFill>
              <a:effectLst/>
            </a:endParaRPr>
          </a:p>
        </p:txBody>
      </p:sp>
      <p:sp>
        <p:nvSpPr>
          <p:cNvPr id="7" name="Rectangle 6"/>
          <p:cNvSpPr/>
          <p:nvPr/>
        </p:nvSpPr>
        <p:spPr>
          <a:xfrm>
            <a:off x="937606" y="5317396"/>
            <a:ext cx="1960693" cy="830997"/>
          </a:xfrm>
          <a:prstGeom prst="rect">
            <a:avLst/>
          </a:prstGeom>
        </p:spPr>
        <p:txBody>
          <a:bodyPr wrap="none">
            <a:spAutoFit/>
          </a:bodyPr>
          <a:lstStyle/>
          <a:p>
            <a:r>
              <a:rPr lang="en-US" sz="4800" b="1" dirty="0">
                <a:ln w="12700">
                  <a:solidFill>
                    <a:schemeClr val="tx1"/>
                  </a:solidFill>
                </a:ln>
                <a:solidFill>
                  <a:srgbClr val="28A8D8"/>
                </a:solidFill>
                <a:effectLst/>
                <a:cs typeface="Chalkduster"/>
              </a:rPr>
              <a:t>LOGOS</a:t>
            </a:r>
            <a:endParaRPr lang="en-US" dirty="0">
              <a:ln w="12700">
                <a:solidFill>
                  <a:schemeClr val="tx1"/>
                </a:solidFill>
              </a:ln>
              <a:solidFill>
                <a:srgbClr val="28A8D8"/>
              </a:solidFill>
              <a:effectLst/>
            </a:endParaRPr>
          </a:p>
        </p:txBody>
      </p:sp>
    </p:spTree>
    <p:extLst>
      <p:ext uri="{BB962C8B-B14F-4D97-AF65-F5344CB8AC3E}">
        <p14:creationId xmlns:p14="http://schemas.microsoft.com/office/powerpoint/2010/main" val="11935599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5400" dirty="0"/>
              <a:t>Rhetorical Triangle</a:t>
            </a:r>
          </a:p>
        </p:txBody>
      </p:sp>
      <p:sp>
        <p:nvSpPr>
          <p:cNvPr id="6" name="Content Placeholder 5"/>
          <p:cNvSpPr>
            <a:spLocks noGrp="1"/>
          </p:cNvSpPr>
          <p:nvPr>
            <p:ph idx="1"/>
          </p:nvPr>
        </p:nvSpPr>
        <p:spPr>
          <a:solidFill>
            <a:schemeClr val="bg1"/>
          </a:solidFill>
          <a:ln>
            <a:solidFill>
              <a:srgbClr val="000000"/>
            </a:solidFill>
          </a:ln>
        </p:spPr>
        <p:txBody>
          <a:bodyPr>
            <a:normAutofit/>
          </a:bodyPr>
          <a:lstStyle/>
          <a:p>
            <a:r>
              <a:rPr lang="en-US" sz="3800" dirty="0"/>
              <a:t>According to Aristotle, </a:t>
            </a:r>
            <a:r>
              <a:rPr lang="en-US" sz="3800" b="1" dirty="0"/>
              <a:t>ethos, pathos, and logos </a:t>
            </a:r>
            <a:r>
              <a:rPr lang="en-US" sz="3800" dirty="0"/>
              <a:t>are the three main modes of persuasion.</a:t>
            </a:r>
          </a:p>
          <a:p>
            <a:r>
              <a:rPr lang="en-US" sz="3800" dirty="0"/>
              <a:t>Analyzing an argument for its use of </a:t>
            </a:r>
            <a:r>
              <a:rPr lang="en-US" sz="3800" b="1" dirty="0"/>
              <a:t>ethos, pathos, and logos </a:t>
            </a:r>
            <a:r>
              <a:rPr lang="en-US" sz="3800" dirty="0"/>
              <a:t>is one way to conduct rhetorical analysis. </a:t>
            </a:r>
          </a:p>
        </p:txBody>
      </p:sp>
    </p:spTree>
    <p:extLst>
      <p:ext uri="{BB962C8B-B14F-4D97-AF65-F5344CB8AC3E}">
        <p14:creationId xmlns:p14="http://schemas.microsoft.com/office/powerpoint/2010/main" val="39657356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t>Aristotle</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(384 BCE – 322 BCE)</a:t>
            </a:r>
          </a:p>
          <a:p>
            <a:r>
              <a:rPr lang="en-US" dirty="0"/>
              <a:t>Greek philosopher and scientist</a:t>
            </a:r>
          </a:p>
          <a:p>
            <a:r>
              <a:rPr lang="en-US" dirty="0"/>
              <a:t>One of the great ancient philosophers</a:t>
            </a:r>
          </a:p>
          <a:p>
            <a:r>
              <a:rPr lang="en-US" dirty="0"/>
              <a:t>Tutored Alexander the Great</a:t>
            </a:r>
          </a:p>
          <a:p>
            <a:r>
              <a:rPr lang="en-US" dirty="0"/>
              <a:t>Wrote “On Rhetoric” in 350 B.C.E</a:t>
            </a:r>
          </a:p>
          <a:p>
            <a:pPr lvl="1"/>
            <a:r>
              <a:rPr lang="en-US" dirty="0"/>
              <a:t>Considered the father of rhetoric</a:t>
            </a:r>
          </a:p>
        </p:txBody>
      </p:sp>
      <p:sp>
        <p:nvSpPr>
          <p:cNvPr id="5" name="Content Placeholder 4"/>
          <p:cNvSpPr>
            <a:spLocks noGrp="1"/>
          </p:cNvSpPr>
          <p:nvPr>
            <p:ph sz="half" idx="2"/>
          </p:nvPr>
        </p:nvSpPr>
        <p:spPr/>
        <p:txBody>
          <a:bodyPr>
            <a:normAutofit fontScale="92500" lnSpcReduction="10000"/>
          </a:bodyPr>
          <a:lstStyle/>
          <a:p>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48200" y="1600200"/>
            <a:ext cx="4038599" cy="4525963"/>
          </a:xfrm>
          <a:prstGeom prst="rect">
            <a:avLst/>
          </a:prstGeom>
          <a:ln w="38100" cmpd="sng">
            <a:solidFill>
              <a:srgbClr val="000000"/>
            </a:solidFill>
          </a:ln>
        </p:spPr>
      </p:pic>
    </p:spTree>
    <p:extLst>
      <p:ext uri="{BB962C8B-B14F-4D97-AF65-F5344CB8AC3E}">
        <p14:creationId xmlns:p14="http://schemas.microsoft.com/office/powerpoint/2010/main" val="969621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944086"/>
            <a:ext cx="9144000" cy="91391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p:txBody>
          <a:bodyPr>
            <a:normAutofit/>
          </a:bodyPr>
          <a:lstStyle/>
          <a:p>
            <a:r>
              <a:rPr lang="en-US" sz="6000" dirty="0"/>
              <a:t>Ethos, Pathos, Logos</a:t>
            </a:r>
          </a:p>
        </p:txBody>
      </p:sp>
      <p:sp>
        <p:nvSpPr>
          <p:cNvPr id="5" name="Content Placeholder 4"/>
          <p:cNvSpPr>
            <a:spLocks noGrp="1"/>
          </p:cNvSpPr>
          <p:nvPr>
            <p:ph sz="half" idx="1"/>
          </p:nvPr>
        </p:nvSpPr>
        <p:spPr>
          <a:xfrm>
            <a:off x="457200" y="1600200"/>
            <a:ext cx="2611120" cy="4525963"/>
          </a:xfrm>
        </p:spPr>
        <p:txBody>
          <a:bodyPr>
            <a:normAutofit/>
          </a:bodyPr>
          <a:lstStyle/>
          <a:p>
            <a:pPr marL="0" indent="0" algn="ctr">
              <a:buNone/>
            </a:pPr>
            <a:r>
              <a:rPr lang="en-US" b="1" dirty="0"/>
              <a:t>Appeal to Ethics and Credibility</a:t>
            </a:r>
          </a:p>
          <a:p>
            <a:pPr marL="171450" indent="-171450"/>
            <a:r>
              <a:rPr lang="en-US" sz="2100" dirty="0"/>
              <a:t>Based on the speaker or author</a:t>
            </a:r>
          </a:p>
          <a:p>
            <a:pPr marL="171450" indent="-171450"/>
            <a:r>
              <a:rPr lang="en-US" sz="2100" dirty="0"/>
              <a:t>Is the author reliable and credible?</a:t>
            </a:r>
          </a:p>
          <a:p>
            <a:pPr marL="171450" indent="-171450"/>
            <a:r>
              <a:rPr lang="en-US" sz="2100" dirty="0"/>
              <a:t>Is the author knowledgeable?</a:t>
            </a:r>
          </a:p>
        </p:txBody>
      </p:sp>
      <p:sp>
        <p:nvSpPr>
          <p:cNvPr id="10" name="Content Placeholder 4"/>
          <p:cNvSpPr>
            <a:spLocks noGrp="1"/>
          </p:cNvSpPr>
          <p:nvPr>
            <p:ph sz="half" idx="1"/>
          </p:nvPr>
        </p:nvSpPr>
        <p:spPr>
          <a:xfrm>
            <a:off x="3261360" y="1600200"/>
            <a:ext cx="2611120" cy="4525963"/>
          </a:xfrm>
        </p:spPr>
        <p:txBody>
          <a:bodyPr>
            <a:normAutofit/>
          </a:bodyPr>
          <a:lstStyle/>
          <a:p>
            <a:pPr marL="0" indent="0" algn="ctr">
              <a:lnSpc>
                <a:spcPct val="90000"/>
              </a:lnSpc>
              <a:buNone/>
            </a:pPr>
            <a:r>
              <a:rPr lang="en-US" b="1" dirty="0"/>
              <a:t>Appeal to Emotions</a:t>
            </a:r>
          </a:p>
          <a:p>
            <a:r>
              <a:rPr lang="en-US" sz="2400" dirty="0"/>
              <a:t>Based on how the text makes the reader/audience feel</a:t>
            </a:r>
          </a:p>
          <a:p>
            <a:r>
              <a:rPr lang="en-US" sz="2400" dirty="0"/>
              <a:t>How does the text make the audience feel?</a:t>
            </a:r>
          </a:p>
          <a:p>
            <a:endParaRPr lang="en-US" dirty="0"/>
          </a:p>
          <a:p>
            <a:endParaRPr lang="en-US" dirty="0"/>
          </a:p>
        </p:txBody>
      </p:sp>
      <p:sp>
        <p:nvSpPr>
          <p:cNvPr id="11" name="Content Placeholder 4"/>
          <p:cNvSpPr>
            <a:spLocks noGrp="1"/>
          </p:cNvSpPr>
          <p:nvPr>
            <p:ph sz="half" idx="1"/>
          </p:nvPr>
        </p:nvSpPr>
        <p:spPr>
          <a:xfrm>
            <a:off x="6075680" y="1600200"/>
            <a:ext cx="2611120" cy="4525963"/>
          </a:xfrm>
        </p:spPr>
        <p:txBody>
          <a:bodyPr>
            <a:normAutofit lnSpcReduction="10000"/>
          </a:bodyPr>
          <a:lstStyle/>
          <a:p>
            <a:pPr marL="0" indent="0" algn="ctr">
              <a:buNone/>
            </a:pPr>
            <a:r>
              <a:rPr lang="en-US" b="1" dirty="0"/>
              <a:t>Appeal to Logic and Reason </a:t>
            </a:r>
            <a:endParaRPr lang="en-US" dirty="0"/>
          </a:p>
          <a:p>
            <a:r>
              <a:rPr lang="en-US" sz="2400" dirty="0"/>
              <a:t>Based on facts, research, and evidence</a:t>
            </a:r>
          </a:p>
          <a:p>
            <a:r>
              <a:rPr lang="en-US" sz="2400" dirty="0"/>
              <a:t>How do the facts and evidence support the claim?</a:t>
            </a:r>
          </a:p>
          <a:p>
            <a:endParaRPr lang="en-US" dirty="0"/>
          </a:p>
          <a:p>
            <a:endParaRPr lang="en-US" dirty="0"/>
          </a:p>
        </p:txBody>
      </p:sp>
      <p:sp>
        <p:nvSpPr>
          <p:cNvPr id="6" name="Rectangle 5"/>
          <p:cNvSpPr/>
          <p:nvPr/>
        </p:nvSpPr>
        <p:spPr>
          <a:xfrm>
            <a:off x="719189" y="5784241"/>
            <a:ext cx="2097825" cy="923330"/>
          </a:xfrm>
          <a:prstGeom prst="rect">
            <a:avLst/>
          </a:prstGeom>
        </p:spPr>
        <p:txBody>
          <a:bodyPr wrap="none">
            <a:spAutoFit/>
          </a:bodyPr>
          <a:lstStyle/>
          <a:p>
            <a:r>
              <a:rPr lang="en-US" sz="5400" b="1" dirty="0">
                <a:ln w="19050">
                  <a:solidFill>
                    <a:srgbClr val="28A8D8"/>
                  </a:solidFill>
                </a:ln>
                <a:solidFill>
                  <a:schemeClr val="bg1"/>
                </a:solidFill>
                <a:effectLst>
                  <a:outerShdw blurRad="50800" dist="50800" dir="18900000" algn="tl" rotWithShape="0">
                    <a:srgbClr val="000000">
                      <a:alpha val="88000"/>
                    </a:srgbClr>
                  </a:outerShdw>
                </a:effectLst>
                <a:cs typeface="Chalkduster"/>
              </a:rPr>
              <a:t>ETHOS</a:t>
            </a:r>
            <a:endParaRPr lang="en-US" sz="2000" dirty="0">
              <a:ln w="19050">
                <a:solidFill>
                  <a:srgbClr val="28A8D8"/>
                </a:solidFill>
              </a:ln>
              <a:solidFill>
                <a:schemeClr val="bg1"/>
              </a:solidFill>
              <a:effectLst>
                <a:outerShdw blurRad="50800" dist="50800" dir="18900000" algn="tl" rotWithShape="0">
                  <a:srgbClr val="000000">
                    <a:alpha val="88000"/>
                  </a:srgbClr>
                </a:outerShdw>
              </a:effectLst>
            </a:endParaRPr>
          </a:p>
        </p:txBody>
      </p:sp>
      <p:sp>
        <p:nvSpPr>
          <p:cNvPr id="7" name="Rectangle 6"/>
          <p:cNvSpPr/>
          <p:nvPr/>
        </p:nvSpPr>
        <p:spPr>
          <a:xfrm>
            <a:off x="3287995" y="5770236"/>
            <a:ext cx="2548219" cy="923330"/>
          </a:xfrm>
          <a:prstGeom prst="rect">
            <a:avLst/>
          </a:prstGeom>
        </p:spPr>
        <p:txBody>
          <a:bodyPr wrap="none">
            <a:spAutoFit/>
          </a:bodyPr>
          <a:lstStyle/>
          <a:p>
            <a:r>
              <a:rPr lang="en-US" sz="5400" b="1" dirty="0">
                <a:ln w="19050">
                  <a:solidFill>
                    <a:srgbClr val="28A8D8"/>
                  </a:solidFill>
                </a:ln>
                <a:solidFill>
                  <a:schemeClr val="bg1"/>
                </a:solidFill>
                <a:effectLst>
                  <a:outerShdw blurRad="50800" dist="50800" dir="18900000" algn="tl" rotWithShape="0">
                    <a:srgbClr val="000000">
                      <a:alpha val="88000"/>
                    </a:srgbClr>
                  </a:outerShdw>
                </a:effectLst>
                <a:cs typeface="Chalkduster"/>
              </a:rPr>
              <a:t>PATHOS</a:t>
            </a:r>
            <a:endParaRPr lang="en-US" sz="2000" dirty="0">
              <a:ln w="19050">
                <a:solidFill>
                  <a:srgbClr val="28A8D8"/>
                </a:solidFill>
              </a:ln>
              <a:solidFill>
                <a:schemeClr val="bg1"/>
              </a:solidFill>
              <a:effectLst>
                <a:outerShdw blurRad="50800" dist="50800" dir="18900000" algn="tl" rotWithShape="0">
                  <a:srgbClr val="000000">
                    <a:alpha val="88000"/>
                  </a:srgbClr>
                </a:outerShdw>
              </a:effectLst>
            </a:endParaRPr>
          </a:p>
        </p:txBody>
      </p:sp>
      <p:sp>
        <p:nvSpPr>
          <p:cNvPr id="8" name="Rectangle 7"/>
          <p:cNvSpPr/>
          <p:nvPr/>
        </p:nvSpPr>
        <p:spPr>
          <a:xfrm>
            <a:off x="6365689" y="5799362"/>
            <a:ext cx="2182696" cy="923330"/>
          </a:xfrm>
          <a:prstGeom prst="rect">
            <a:avLst/>
          </a:prstGeom>
        </p:spPr>
        <p:txBody>
          <a:bodyPr wrap="none">
            <a:spAutoFit/>
          </a:bodyPr>
          <a:lstStyle/>
          <a:p>
            <a:r>
              <a:rPr lang="en-US" sz="5400" b="1" dirty="0">
                <a:ln w="19050">
                  <a:solidFill>
                    <a:srgbClr val="28A8D8"/>
                  </a:solidFill>
                </a:ln>
                <a:solidFill>
                  <a:schemeClr val="bg1"/>
                </a:solidFill>
                <a:effectLst>
                  <a:outerShdw blurRad="50800" dist="50800" dir="18900000" algn="tl" rotWithShape="0">
                    <a:srgbClr val="000000">
                      <a:alpha val="88000"/>
                    </a:srgbClr>
                  </a:outerShdw>
                </a:effectLst>
                <a:cs typeface="Chalkduster"/>
              </a:rPr>
              <a:t>LOGOS</a:t>
            </a:r>
            <a:endParaRPr lang="en-US" sz="2000" dirty="0">
              <a:ln w="19050">
                <a:solidFill>
                  <a:srgbClr val="28A8D8"/>
                </a:solidFill>
              </a:ln>
              <a:solidFill>
                <a:schemeClr val="bg1"/>
              </a:solidFill>
              <a:effectLst>
                <a:outerShdw blurRad="50800" dist="50800" dir="18900000" algn="tl" rotWithShape="0">
                  <a:srgbClr val="000000">
                    <a:alpha val="88000"/>
                  </a:srgbClr>
                </a:outerShdw>
              </a:effectLst>
            </a:endParaRPr>
          </a:p>
        </p:txBody>
      </p:sp>
    </p:spTree>
    <p:extLst>
      <p:ext uri="{BB962C8B-B14F-4D97-AF65-F5344CB8AC3E}">
        <p14:creationId xmlns:p14="http://schemas.microsoft.com/office/powerpoint/2010/main" val="186625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500" fill="hold"/>
                                        <p:tgtEl>
                                          <p:spTgt spid="5">
                                            <p:bg/>
                                          </p:spTgt>
                                        </p:tgtEl>
                                        <p:attrNameLst>
                                          <p:attrName>ppt_w</p:attrName>
                                        </p:attrNameLst>
                                      </p:cBhvr>
                                      <p:tavLst>
                                        <p:tav tm="0">
                                          <p:val>
                                            <p:fltVal val="0"/>
                                          </p:val>
                                        </p:tav>
                                        <p:tav tm="100000">
                                          <p:val>
                                            <p:strVal val="#ppt_w"/>
                                          </p:val>
                                        </p:tav>
                                      </p:tavLst>
                                    </p:anim>
                                    <p:anim calcmode="lin" valueType="num">
                                      <p:cBhvr>
                                        <p:cTn id="8" dur="500" fill="hold"/>
                                        <p:tgtEl>
                                          <p:spTgt spid="5">
                                            <p:bg/>
                                          </p:spTgt>
                                        </p:tgtEl>
                                        <p:attrNameLst>
                                          <p:attrName>ppt_h</p:attrName>
                                        </p:attrNameLst>
                                      </p:cBhvr>
                                      <p:tavLst>
                                        <p:tav tm="0">
                                          <p:val>
                                            <p:fltVal val="0"/>
                                          </p:val>
                                        </p:tav>
                                        <p:tav tm="100000">
                                          <p:val>
                                            <p:strVal val="#ppt_h"/>
                                          </p:val>
                                        </p:tav>
                                      </p:tavLst>
                                    </p:anim>
                                    <p:animEffect transition="in" filter="fade">
                                      <p:cBhvr>
                                        <p:cTn id="9" dur="500"/>
                                        <p:tgtEl>
                                          <p:spTgt spid="5">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 calcmode="lin" valueType="num">
                                      <p:cBhvr>
                                        <p:cTn id="28"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p:cTn id="35"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0">
                                            <p:bg/>
                                          </p:spTgt>
                                        </p:tgtEl>
                                        <p:attrNameLst>
                                          <p:attrName>style.visibility</p:attrName>
                                        </p:attrNameLst>
                                      </p:cBhvr>
                                      <p:to>
                                        <p:strVal val="visible"/>
                                      </p:to>
                                    </p:set>
                                    <p:anim calcmode="lin" valueType="num">
                                      <p:cBhvr>
                                        <p:cTn id="49" dur="500" fill="hold"/>
                                        <p:tgtEl>
                                          <p:spTgt spid="10">
                                            <p:bg/>
                                          </p:spTgt>
                                        </p:tgtEl>
                                        <p:attrNameLst>
                                          <p:attrName>ppt_w</p:attrName>
                                        </p:attrNameLst>
                                      </p:cBhvr>
                                      <p:tavLst>
                                        <p:tav tm="0">
                                          <p:val>
                                            <p:fltVal val="0"/>
                                          </p:val>
                                        </p:tav>
                                        <p:tav tm="100000">
                                          <p:val>
                                            <p:strVal val="#ppt_w"/>
                                          </p:val>
                                        </p:tav>
                                      </p:tavLst>
                                    </p:anim>
                                    <p:anim calcmode="lin" valueType="num">
                                      <p:cBhvr>
                                        <p:cTn id="50" dur="500" fill="hold"/>
                                        <p:tgtEl>
                                          <p:spTgt spid="10">
                                            <p:bg/>
                                          </p:spTgt>
                                        </p:tgtEl>
                                        <p:attrNameLst>
                                          <p:attrName>ppt_h</p:attrName>
                                        </p:attrNameLst>
                                      </p:cBhvr>
                                      <p:tavLst>
                                        <p:tav tm="0">
                                          <p:val>
                                            <p:fltVal val="0"/>
                                          </p:val>
                                        </p:tav>
                                        <p:tav tm="100000">
                                          <p:val>
                                            <p:strVal val="#ppt_h"/>
                                          </p:val>
                                        </p:tav>
                                      </p:tavLst>
                                    </p:anim>
                                    <p:animEffect transition="in" filter="fade">
                                      <p:cBhvr>
                                        <p:cTn id="51" dur="500"/>
                                        <p:tgtEl>
                                          <p:spTgt spid="10">
                                            <p:bg/>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0">
                                            <p:txEl>
                                              <p:pRg st="0" end="0"/>
                                            </p:txEl>
                                          </p:spTgt>
                                        </p:tgtEl>
                                        <p:attrNameLst>
                                          <p:attrName>style.visibility</p:attrName>
                                        </p:attrNameLst>
                                      </p:cBhvr>
                                      <p:to>
                                        <p:strVal val="visible"/>
                                      </p:to>
                                    </p:set>
                                    <p:anim calcmode="lin" valueType="num">
                                      <p:cBhvr>
                                        <p:cTn id="56"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58" dur="500"/>
                                        <p:tgtEl>
                                          <p:spTgt spid="10">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0">
                                            <p:txEl>
                                              <p:pRg st="1" end="1"/>
                                            </p:txEl>
                                          </p:spTgt>
                                        </p:tgtEl>
                                        <p:attrNameLst>
                                          <p:attrName>style.visibility</p:attrName>
                                        </p:attrNameLst>
                                      </p:cBhvr>
                                      <p:to>
                                        <p:strVal val="visible"/>
                                      </p:to>
                                    </p:set>
                                    <p:anim calcmode="lin" valueType="num">
                                      <p:cBhvr>
                                        <p:cTn id="63"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64"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65" dur="500"/>
                                        <p:tgtEl>
                                          <p:spTgt spid="10">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0">
                                            <p:txEl>
                                              <p:pRg st="2" end="2"/>
                                            </p:txEl>
                                          </p:spTgt>
                                        </p:tgtEl>
                                        <p:attrNameLst>
                                          <p:attrName>style.visibility</p:attrName>
                                        </p:attrNameLst>
                                      </p:cBhvr>
                                      <p:to>
                                        <p:strVal val="visible"/>
                                      </p:to>
                                    </p:set>
                                    <p:anim calcmode="lin" valueType="num">
                                      <p:cBhvr>
                                        <p:cTn id="70"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71"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72" dur="500"/>
                                        <p:tgtEl>
                                          <p:spTgt spid="10">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p:cTn id="77" dur="500" fill="hold"/>
                                        <p:tgtEl>
                                          <p:spTgt spid="7"/>
                                        </p:tgtEl>
                                        <p:attrNameLst>
                                          <p:attrName>ppt_w</p:attrName>
                                        </p:attrNameLst>
                                      </p:cBhvr>
                                      <p:tavLst>
                                        <p:tav tm="0">
                                          <p:val>
                                            <p:fltVal val="0"/>
                                          </p:val>
                                        </p:tav>
                                        <p:tav tm="100000">
                                          <p:val>
                                            <p:strVal val="#ppt_w"/>
                                          </p:val>
                                        </p:tav>
                                      </p:tavLst>
                                    </p:anim>
                                    <p:anim calcmode="lin" valueType="num">
                                      <p:cBhvr>
                                        <p:cTn id="78" dur="500" fill="hold"/>
                                        <p:tgtEl>
                                          <p:spTgt spid="7"/>
                                        </p:tgtEl>
                                        <p:attrNameLst>
                                          <p:attrName>ppt_h</p:attrName>
                                        </p:attrNameLst>
                                      </p:cBhvr>
                                      <p:tavLst>
                                        <p:tav tm="0">
                                          <p:val>
                                            <p:fltVal val="0"/>
                                          </p:val>
                                        </p:tav>
                                        <p:tav tm="100000">
                                          <p:val>
                                            <p:strVal val="#ppt_h"/>
                                          </p:val>
                                        </p:tav>
                                      </p:tavLst>
                                    </p:anim>
                                    <p:animEffect transition="in" filter="fade">
                                      <p:cBhvr>
                                        <p:cTn id="79" dur="500"/>
                                        <p:tgtEl>
                                          <p:spTgt spid="7"/>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11">
                                            <p:bg/>
                                          </p:spTgt>
                                        </p:tgtEl>
                                        <p:attrNameLst>
                                          <p:attrName>style.visibility</p:attrName>
                                        </p:attrNameLst>
                                      </p:cBhvr>
                                      <p:to>
                                        <p:strVal val="visible"/>
                                      </p:to>
                                    </p:set>
                                    <p:anim calcmode="lin" valueType="num">
                                      <p:cBhvr>
                                        <p:cTn id="84" dur="500" fill="hold"/>
                                        <p:tgtEl>
                                          <p:spTgt spid="11">
                                            <p:bg/>
                                          </p:spTgt>
                                        </p:tgtEl>
                                        <p:attrNameLst>
                                          <p:attrName>ppt_w</p:attrName>
                                        </p:attrNameLst>
                                      </p:cBhvr>
                                      <p:tavLst>
                                        <p:tav tm="0">
                                          <p:val>
                                            <p:fltVal val="0"/>
                                          </p:val>
                                        </p:tav>
                                        <p:tav tm="100000">
                                          <p:val>
                                            <p:strVal val="#ppt_w"/>
                                          </p:val>
                                        </p:tav>
                                      </p:tavLst>
                                    </p:anim>
                                    <p:anim calcmode="lin" valueType="num">
                                      <p:cBhvr>
                                        <p:cTn id="85" dur="500" fill="hold"/>
                                        <p:tgtEl>
                                          <p:spTgt spid="11">
                                            <p:bg/>
                                          </p:spTgt>
                                        </p:tgtEl>
                                        <p:attrNameLst>
                                          <p:attrName>ppt_h</p:attrName>
                                        </p:attrNameLst>
                                      </p:cBhvr>
                                      <p:tavLst>
                                        <p:tav tm="0">
                                          <p:val>
                                            <p:fltVal val="0"/>
                                          </p:val>
                                        </p:tav>
                                        <p:tav tm="100000">
                                          <p:val>
                                            <p:strVal val="#ppt_h"/>
                                          </p:val>
                                        </p:tav>
                                      </p:tavLst>
                                    </p:anim>
                                    <p:animEffect transition="in" filter="fade">
                                      <p:cBhvr>
                                        <p:cTn id="86" dur="500"/>
                                        <p:tgtEl>
                                          <p:spTgt spid="11">
                                            <p:bg/>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11">
                                            <p:txEl>
                                              <p:pRg st="0" end="0"/>
                                            </p:txEl>
                                          </p:spTgt>
                                        </p:tgtEl>
                                        <p:attrNameLst>
                                          <p:attrName>style.visibility</p:attrName>
                                        </p:attrNameLst>
                                      </p:cBhvr>
                                      <p:to>
                                        <p:strVal val="visible"/>
                                      </p:to>
                                    </p:set>
                                    <p:anim calcmode="lin" valueType="num">
                                      <p:cBhvr>
                                        <p:cTn id="91"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11">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1">
                                            <p:txEl>
                                              <p:pRg st="1" end="1"/>
                                            </p:txEl>
                                          </p:spTgt>
                                        </p:tgtEl>
                                        <p:attrNameLst>
                                          <p:attrName>style.visibility</p:attrName>
                                        </p:attrNameLst>
                                      </p:cBhvr>
                                      <p:to>
                                        <p:strVal val="visible"/>
                                      </p:to>
                                    </p:set>
                                    <p:anim calcmode="lin" valueType="num">
                                      <p:cBhvr>
                                        <p:cTn id="98"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99"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100" dur="500"/>
                                        <p:tgtEl>
                                          <p:spTgt spid="11">
                                            <p:txEl>
                                              <p:pRg st="1" end="1"/>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11">
                                            <p:txEl>
                                              <p:pRg st="2" end="2"/>
                                            </p:txEl>
                                          </p:spTgt>
                                        </p:tgtEl>
                                        <p:attrNameLst>
                                          <p:attrName>style.visibility</p:attrName>
                                        </p:attrNameLst>
                                      </p:cBhvr>
                                      <p:to>
                                        <p:strVal val="visible"/>
                                      </p:to>
                                    </p:set>
                                    <p:anim calcmode="lin" valueType="num">
                                      <p:cBhvr>
                                        <p:cTn id="105"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106" dur="5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107" dur="500"/>
                                        <p:tgtEl>
                                          <p:spTgt spid="11">
                                            <p:txEl>
                                              <p:pRg st="2" end="2"/>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anim calcmode="lin" valueType="num">
                                      <p:cBhvr>
                                        <p:cTn id="112" dur="500" fill="hold"/>
                                        <p:tgtEl>
                                          <p:spTgt spid="8"/>
                                        </p:tgtEl>
                                        <p:attrNameLst>
                                          <p:attrName>ppt_w</p:attrName>
                                        </p:attrNameLst>
                                      </p:cBhvr>
                                      <p:tavLst>
                                        <p:tav tm="0">
                                          <p:val>
                                            <p:fltVal val="0"/>
                                          </p:val>
                                        </p:tav>
                                        <p:tav tm="100000">
                                          <p:val>
                                            <p:strVal val="#ppt_w"/>
                                          </p:val>
                                        </p:tav>
                                      </p:tavLst>
                                    </p:anim>
                                    <p:anim calcmode="lin" valueType="num">
                                      <p:cBhvr>
                                        <p:cTn id="113" dur="500" fill="hold"/>
                                        <p:tgtEl>
                                          <p:spTgt spid="8"/>
                                        </p:tgtEl>
                                        <p:attrNameLst>
                                          <p:attrName>ppt_h</p:attrName>
                                        </p:attrNameLst>
                                      </p:cBhvr>
                                      <p:tavLst>
                                        <p:tav tm="0">
                                          <p:val>
                                            <p:fltVal val="0"/>
                                          </p:val>
                                        </p:tav>
                                        <p:tav tm="100000">
                                          <p:val>
                                            <p:strVal val="#ppt_h"/>
                                          </p:val>
                                        </p:tav>
                                      </p:tavLst>
                                    </p:anim>
                                    <p:animEffect transition="in" filter="fade">
                                      <p:cBhvr>
                                        <p:cTn id="1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10" grpId="0" build="p" animBg="1"/>
      <p:bldP spid="11" grpId="0" build="p" animBg="1"/>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Rhetorical Analysis</a:t>
            </a:r>
          </a:p>
        </p:txBody>
      </p:sp>
      <p:sp>
        <p:nvSpPr>
          <p:cNvPr id="3" name="Content Placeholder 2"/>
          <p:cNvSpPr>
            <a:spLocks noGrp="1"/>
          </p:cNvSpPr>
          <p:nvPr>
            <p:ph idx="1"/>
          </p:nvPr>
        </p:nvSpPr>
        <p:spPr>
          <a:xfrm>
            <a:off x="457200" y="1858297"/>
            <a:ext cx="8229600" cy="4267866"/>
          </a:xfrm>
        </p:spPr>
        <p:txBody>
          <a:bodyPr anchor="ctr">
            <a:normAutofit fontScale="77500" lnSpcReduction="20000"/>
          </a:bodyPr>
          <a:lstStyle/>
          <a:p>
            <a:pPr>
              <a:spcBef>
                <a:spcPts val="1200"/>
              </a:spcBef>
            </a:pPr>
            <a:r>
              <a:rPr lang="en-US" sz="4000" b="1" u="sng" dirty="0"/>
              <a:t>Rhetorical Analysis</a:t>
            </a:r>
            <a:r>
              <a:rPr lang="en-US" sz="4000" dirty="0"/>
              <a:t> (n) – the act of analyzing the written or spoken word.</a:t>
            </a:r>
          </a:p>
          <a:p>
            <a:pPr>
              <a:spcBef>
                <a:spcPts val="1200"/>
              </a:spcBef>
            </a:pPr>
            <a:r>
              <a:rPr lang="en-US" sz="4000" b="1" u="sng" dirty="0"/>
              <a:t>Oratorical Analysis </a:t>
            </a:r>
            <a:r>
              <a:rPr lang="en-US" sz="4000" dirty="0"/>
              <a:t>(n) – a prepared presentation of a historical or contemporary speech which includes an analysis of the content and the cultural impact of that speech, demonstrating an understanding of the context, the speaker, and the rhetorical elements that made it great.</a:t>
            </a:r>
            <a:endParaRPr lang="en-US" sz="4000" b="1" u="sng" dirty="0"/>
          </a:p>
        </p:txBody>
      </p:sp>
    </p:spTree>
    <p:extLst>
      <p:ext uri="{BB962C8B-B14F-4D97-AF65-F5344CB8AC3E}">
        <p14:creationId xmlns:p14="http://schemas.microsoft.com/office/powerpoint/2010/main" val="17337049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7200" dirty="0"/>
              <a:t>Ethos</a:t>
            </a:r>
            <a:endParaRPr lang="en-US" dirty="0"/>
          </a:p>
        </p:txBody>
      </p:sp>
      <p:sp>
        <p:nvSpPr>
          <p:cNvPr id="5" name="Content Placeholder 4"/>
          <p:cNvSpPr>
            <a:spLocks noGrp="1"/>
          </p:cNvSpPr>
          <p:nvPr>
            <p:ph idx="1"/>
          </p:nvPr>
        </p:nvSpPr>
        <p:spPr>
          <a:solidFill>
            <a:schemeClr val="bg1"/>
          </a:solidFill>
          <a:ln>
            <a:solidFill>
              <a:schemeClr val="tx1"/>
            </a:solidFill>
          </a:ln>
        </p:spPr>
        <p:txBody>
          <a:bodyPr/>
          <a:lstStyle/>
          <a:p>
            <a:r>
              <a:rPr lang="en-US" dirty="0"/>
              <a:t>Ethos is an effective argumentative and persuasive strategy because when the audience believes that the author is knowledgeable and genuine, the audience is more willing to listen and be persuaded.</a:t>
            </a:r>
          </a:p>
          <a:p>
            <a:endParaRPr lang="en-US" dirty="0"/>
          </a:p>
        </p:txBody>
      </p:sp>
    </p:spTree>
    <p:extLst>
      <p:ext uri="{BB962C8B-B14F-4D97-AF65-F5344CB8AC3E}">
        <p14:creationId xmlns:p14="http://schemas.microsoft.com/office/powerpoint/2010/main" val="2931390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t>Ethos</a:t>
            </a:r>
            <a:endParaRPr lang="en-US" dirty="0"/>
          </a:p>
        </p:txBody>
      </p:sp>
      <p:sp>
        <p:nvSpPr>
          <p:cNvPr id="3" name="Content Placeholder 2"/>
          <p:cNvSpPr>
            <a:spLocks noGrp="1"/>
          </p:cNvSpPr>
          <p:nvPr>
            <p:ph idx="1"/>
          </p:nvPr>
        </p:nvSpPr>
        <p:spPr/>
        <p:txBody>
          <a:bodyPr>
            <a:normAutofit/>
          </a:bodyPr>
          <a:lstStyle/>
          <a:p>
            <a:pPr marL="0" indent="0">
              <a:buNone/>
            </a:pPr>
            <a:r>
              <a:rPr lang="en-US" sz="3600" b="1" dirty="0">
                <a:cs typeface="Chalkduster"/>
              </a:rPr>
              <a:t>Ask these questions to determine Ethos</a:t>
            </a:r>
          </a:p>
          <a:p>
            <a:r>
              <a:rPr lang="en-US" dirty="0"/>
              <a:t>Does the writer/speaker seem trustworthy?</a:t>
            </a:r>
          </a:p>
          <a:p>
            <a:r>
              <a:rPr lang="en-US" dirty="0"/>
              <a:t>Does the writer/speaker seem knowledgeable?</a:t>
            </a:r>
          </a:p>
          <a:p>
            <a:r>
              <a:rPr lang="en-US" dirty="0"/>
              <a:t>How does the writer/speaker establish credibility and authority?</a:t>
            </a:r>
          </a:p>
        </p:txBody>
      </p:sp>
    </p:spTree>
    <p:extLst>
      <p:ext uri="{BB962C8B-B14F-4D97-AF65-F5344CB8AC3E}">
        <p14:creationId xmlns:p14="http://schemas.microsoft.com/office/powerpoint/2010/main" val="17387580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Ethos Examples</a:t>
            </a:r>
          </a:p>
        </p:txBody>
      </p:sp>
      <p:sp>
        <p:nvSpPr>
          <p:cNvPr id="3" name="Content Placeholder 2"/>
          <p:cNvSpPr>
            <a:spLocks noGrp="1"/>
          </p:cNvSpPr>
          <p:nvPr>
            <p:ph idx="1"/>
          </p:nvPr>
        </p:nvSpPr>
        <p:spPr/>
        <p:txBody>
          <a:bodyPr>
            <a:normAutofit fontScale="85000" lnSpcReduction="10000"/>
          </a:bodyPr>
          <a:lstStyle/>
          <a:p>
            <a:pPr>
              <a:lnSpc>
                <a:spcPct val="120000"/>
              </a:lnSpc>
            </a:pPr>
            <a:r>
              <a:rPr lang="en-US" dirty="0"/>
              <a:t>Dr. Martin Luther King Jr.’s “Letter from the Birmingham Jail”  is effective because he establish credibility as an African-American male who was in jail. It was authentic and real.</a:t>
            </a:r>
          </a:p>
          <a:p>
            <a:pPr>
              <a:lnSpc>
                <a:spcPct val="120000"/>
              </a:lnSpc>
            </a:pPr>
            <a:r>
              <a:rPr lang="en-US" dirty="0"/>
              <a:t>When a trusted doctor gives you medical advice, you follow it, even if you do not understand the medical reasoning behind it. This is because you trust the doctor. </a:t>
            </a:r>
          </a:p>
          <a:p>
            <a:pPr>
              <a:lnSpc>
                <a:spcPct val="120000"/>
              </a:lnSpc>
            </a:pPr>
            <a:endParaRPr lang="en-US" dirty="0"/>
          </a:p>
        </p:txBody>
      </p:sp>
    </p:spTree>
    <p:extLst>
      <p:ext uri="{BB962C8B-B14F-4D97-AF65-F5344CB8AC3E}">
        <p14:creationId xmlns:p14="http://schemas.microsoft.com/office/powerpoint/2010/main" val="270627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t>Logos</a:t>
            </a:r>
            <a:endParaRPr lang="en-US" dirty="0"/>
          </a:p>
        </p:txBody>
      </p:sp>
      <p:sp>
        <p:nvSpPr>
          <p:cNvPr id="3" name="Content Placeholder 2"/>
          <p:cNvSpPr>
            <a:spLocks noGrp="1"/>
          </p:cNvSpPr>
          <p:nvPr>
            <p:ph idx="1"/>
          </p:nvPr>
        </p:nvSpPr>
        <p:spPr/>
        <p:txBody>
          <a:bodyPr>
            <a:normAutofit lnSpcReduction="10000"/>
          </a:bodyPr>
          <a:lstStyle/>
          <a:p>
            <a:r>
              <a:rPr lang="en-US" dirty="0"/>
              <a:t>Logos is an effective argumentative and persuasive strategy because when the audience is presented with factual, researched evidence supporting the claims, the audience is more likely to consider the claims valid.</a:t>
            </a:r>
          </a:p>
          <a:p>
            <a:r>
              <a:rPr lang="en-US" dirty="0"/>
              <a:t>Logos is </a:t>
            </a:r>
            <a:r>
              <a:rPr lang="en-US" b="1" dirty="0">
                <a:cs typeface="Chalkduster"/>
              </a:rPr>
              <a:t>much more important </a:t>
            </a:r>
            <a:r>
              <a:rPr lang="en-US" dirty="0"/>
              <a:t>in argumentative writing than it is in persuasive writing.</a:t>
            </a:r>
          </a:p>
          <a:p>
            <a:endParaRPr lang="en-US" dirty="0"/>
          </a:p>
        </p:txBody>
      </p:sp>
    </p:spTree>
    <p:extLst>
      <p:ext uri="{BB962C8B-B14F-4D97-AF65-F5344CB8AC3E}">
        <p14:creationId xmlns:p14="http://schemas.microsoft.com/office/powerpoint/2010/main" val="12454104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t>Logos</a:t>
            </a:r>
            <a:endParaRPr lang="en-US" dirty="0"/>
          </a:p>
        </p:txBody>
      </p:sp>
      <p:sp>
        <p:nvSpPr>
          <p:cNvPr id="3" name="Content Placeholder 2"/>
          <p:cNvSpPr>
            <a:spLocks noGrp="1"/>
          </p:cNvSpPr>
          <p:nvPr>
            <p:ph idx="1"/>
          </p:nvPr>
        </p:nvSpPr>
        <p:spPr/>
        <p:txBody>
          <a:bodyPr>
            <a:normAutofit fontScale="92500" lnSpcReduction="20000"/>
          </a:bodyPr>
          <a:lstStyle/>
          <a:p>
            <a:pPr marL="0" indent="0" algn="ctr">
              <a:lnSpc>
                <a:spcPct val="110000"/>
              </a:lnSpc>
              <a:buNone/>
            </a:pPr>
            <a:r>
              <a:rPr lang="en-US" sz="3600" b="1" dirty="0">
                <a:solidFill>
                  <a:srgbClr val="000000"/>
                </a:solidFill>
                <a:cs typeface="Chalkduster"/>
              </a:rPr>
              <a:t>Ask these questions to determine Logos</a:t>
            </a:r>
          </a:p>
          <a:p>
            <a:pPr>
              <a:lnSpc>
                <a:spcPct val="110000"/>
              </a:lnSpc>
            </a:pPr>
            <a:r>
              <a:rPr lang="en-US" dirty="0"/>
              <a:t>What claim is the author/speaker arguing?</a:t>
            </a:r>
          </a:p>
          <a:p>
            <a:pPr>
              <a:lnSpc>
                <a:spcPct val="110000"/>
              </a:lnSpc>
            </a:pPr>
            <a:r>
              <a:rPr lang="en-US" dirty="0"/>
              <a:t>Is the author/speaker’s evidence relevant?</a:t>
            </a:r>
          </a:p>
          <a:p>
            <a:pPr>
              <a:lnSpc>
                <a:spcPct val="110000"/>
              </a:lnSpc>
            </a:pPr>
            <a:r>
              <a:rPr lang="en-US" dirty="0"/>
              <a:t>Does the author/speaker include logical fallacies in his/her argument?</a:t>
            </a:r>
          </a:p>
          <a:p>
            <a:pPr>
              <a:lnSpc>
                <a:spcPct val="110000"/>
              </a:lnSpc>
            </a:pPr>
            <a:r>
              <a:rPr lang="en-US" dirty="0"/>
              <a:t>What evidence does the author/speaker use to support his/her claim?</a:t>
            </a:r>
          </a:p>
          <a:p>
            <a:pPr>
              <a:lnSpc>
                <a:spcPct val="110000"/>
              </a:lnSpc>
            </a:pPr>
            <a:endParaRPr lang="en-US" dirty="0"/>
          </a:p>
        </p:txBody>
      </p:sp>
    </p:spTree>
    <p:extLst>
      <p:ext uri="{BB962C8B-B14F-4D97-AF65-F5344CB8AC3E}">
        <p14:creationId xmlns:p14="http://schemas.microsoft.com/office/powerpoint/2010/main" val="26932028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Logos Examples</a:t>
            </a:r>
          </a:p>
        </p:txBody>
      </p:sp>
      <p:sp>
        <p:nvSpPr>
          <p:cNvPr id="3" name="Content Placeholder 2"/>
          <p:cNvSpPr>
            <a:spLocks noGrp="1"/>
          </p:cNvSpPr>
          <p:nvPr>
            <p:ph idx="1"/>
          </p:nvPr>
        </p:nvSpPr>
        <p:spPr>
          <a:solidFill>
            <a:srgbClr val="FFFFFF"/>
          </a:solidFill>
          <a:ln>
            <a:solidFill>
              <a:srgbClr val="000000"/>
            </a:solidFill>
          </a:ln>
        </p:spPr>
        <p:txBody>
          <a:bodyPr/>
          <a:lstStyle/>
          <a:p>
            <a:r>
              <a:rPr lang="en-US" dirty="0"/>
              <a:t>Any argument that includes logical and relevant evidence (researched data, facts, statistics, events, etc.) includes Logos.</a:t>
            </a:r>
          </a:p>
        </p:txBody>
      </p:sp>
    </p:spTree>
    <p:extLst>
      <p:ext uri="{BB962C8B-B14F-4D97-AF65-F5344CB8AC3E}">
        <p14:creationId xmlns:p14="http://schemas.microsoft.com/office/powerpoint/2010/main" val="4575287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t>Pathos</a:t>
            </a:r>
            <a:endParaRPr lang="en-US" dirty="0"/>
          </a:p>
        </p:txBody>
      </p:sp>
      <p:sp>
        <p:nvSpPr>
          <p:cNvPr id="3" name="Content Placeholder 2"/>
          <p:cNvSpPr>
            <a:spLocks noGrp="1"/>
          </p:cNvSpPr>
          <p:nvPr>
            <p:ph idx="1"/>
          </p:nvPr>
        </p:nvSpPr>
        <p:spPr/>
        <p:txBody>
          <a:bodyPr>
            <a:normAutofit fontScale="85000" lnSpcReduction="10000"/>
          </a:bodyPr>
          <a:lstStyle/>
          <a:p>
            <a:pPr>
              <a:lnSpc>
                <a:spcPct val="120000"/>
              </a:lnSpc>
            </a:pPr>
            <a:r>
              <a:rPr lang="en-US" dirty="0"/>
              <a:t>Pathos is an effective persuasive* strategy because the audience may accept claims based on how the text makes them feel, rather than factual data.</a:t>
            </a:r>
          </a:p>
          <a:p>
            <a:pPr marL="0" indent="0">
              <a:lnSpc>
                <a:spcPct val="120000"/>
              </a:lnSpc>
              <a:buNone/>
            </a:pPr>
            <a:endParaRPr lang="en-US" dirty="0"/>
          </a:p>
          <a:p>
            <a:pPr>
              <a:lnSpc>
                <a:spcPct val="120000"/>
              </a:lnSpc>
            </a:pPr>
            <a:r>
              <a:rPr lang="en-US" dirty="0"/>
              <a:t>Pathos is </a:t>
            </a:r>
            <a:r>
              <a:rPr lang="en-US" dirty="0">
                <a:solidFill>
                  <a:srgbClr val="4AB1C8"/>
                </a:solidFill>
                <a:cs typeface="Chalkduster"/>
              </a:rPr>
              <a:t>much more important </a:t>
            </a:r>
            <a:r>
              <a:rPr lang="en-US" dirty="0"/>
              <a:t>in persuasive writing than it is in argumentative writing. </a:t>
            </a:r>
          </a:p>
          <a:p>
            <a:pPr>
              <a:lnSpc>
                <a:spcPct val="120000"/>
              </a:lnSpc>
            </a:pPr>
            <a:r>
              <a:rPr lang="en-US" dirty="0"/>
              <a:t>*Pathos should be used </a:t>
            </a:r>
            <a:r>
              <a:rPr lang="en-US" dirty="0">
                <a:solidFill>
                  <a:srgbClr val="4AB1C8"/>
                </a:solidFill>
                <a:cs typeface="Chalkduster"/>
              </a:rPr>
              <a:t>sparingly</a:t>
            </a:r>
            <a:r>
              <a:rPr lang="en-US" dirty="0">
                <a:solidFill>
                  <a:srgbClr val="0080FF"/>
                </a:solidFill>
                <a:cs typeface="Chalkduster"/>
              </a:rPr>
              <a:t> </a:t>
            </a:r>
            <a:r>
              <a:rPr lang="en-US" dirty="0"/>
              <a:t>in argumentative writing</a:t>
            </a:r>
          </a:p>
          <a:p>
            <a:pPr>
              <a:lnSpc>
                <a:spcPct val="120000"/>
              </a:lnSpc>
            </a:pPr>
            <a:endParaRPr lang="en-US" dirty="0"/>
          </a:p>
        </p:txBody>
      </p:sp>
    </p:spTree>
    <p:extLst>
      <p:ext uri="{BB962C8B-B14F-4D97-AF65-F5344CB8AC3E}">
        <p14:creationId xmlns:p14="http://schemas.microsoft.com/office/powerpoint/2010/main" val="31784542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Pathos</a:t>
            </a:r>
          </a:p>
        </p:txBody>
      </p:sp>
      <p:sp>
        <p:nvSpPr>
          <p:cNvPr id="3" name="Content Placeholder 2"/>
          <p:cNvSpPr>
            <a:spLocks noGrp="1"/>
          </p:cNvSpPr>
          <p:nvPr>
            <p:ph idx="1"/>
          </p:nvPr>
        </p:nvSpPr>
        <p:spPr/>
        <p:txBody>
          <a:bodyPr/>
          <a:lstStyle/>
          <a:p>
            <a:pPr marL="0" indent="0">
              <a:buNone/>
            </a:pPr>
            <a:r>
              <a:rPr lang="en-US" sz="3600" b="1" dirty="0">
                <a:solidFill>
                  <a:srgbClr val="000000"/>
                </a:solidFill>
                <a:cs typeface="Chalkduster"/>
              </a:rPr>
              <a:t>Ask these questions to determine Pathos</a:t>
            </a:r>
          </a:p>
          <a:p>
            <a:r>
              <a:rPr lang="en-US" dirty="0"/>
              <a:t>Does the author/speaker appeal to your emotions?</a:t>
            </a:r>
          </a:p>
          <a:p>
            <a:r>
              <a:rPr lang="en-US" dirty="0"/>
              <a:t>What feelings do you feel when reading the text?</a:t>
            </a:r>
          </a:p>
          <a:p>
            <a:r>
              <a:rPr lang="en-US" dirty="0"/>
              <a:t>How did the writer establish or create a relationship with you?</a:t>
            </a:r>
          </a:p>
          <a:p>
            <a:endParaRPr lang="en-US" dirty="0"/>
          </a:p>
          <a:p>
            <a:endParaRPr lang="en-US" dirty="0"/>
          </a:p>
          <a:p>
            <a:endParaRPr lang="en-US" dirty="0"/>
          </a:p>
        </p:txBody>
      </p:sp>
    </p:spTree>
    <p:extLst>
      <p:ext uri="{BB962C8B-B14F-4D97-AF65-F5344CB8AC3E}">
        <p14:creationId xmlns:p14="http://schemas.microsoft.com/office/powerpoint/2010/main" val="28069493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Pathos Example</a:t>
            </a:r>
          </a:p>
        </p:txBody>
      </p:sp>
      <p:sp>
        <p:nvSpPr>
          <p:cNvPr id="3" name="Content Placeholder 2"/>
          <p:cNvSpPr>
            <a:spLocks noGrp="1"/>
          </p:cNvSpPr>
          <p:nvPr>
            <p:ph idx="1"/>
          </p:nvPr>
        </p:nvSpPr>
        <p:spPr/>
        <p:txBody>
          <a:bodyPr/>
          <a:lstStyle/>
          <a:p>
            <a:r>
              <a:rPr lang="en-US" dirty="0"/>
              <a:t>Lee Greenwood’s song </a:t>
            </a:r>
            <a:r>
              <a:rPr lang="en-US" i="1" dirty="0"/>
              <a:t>Born in the USA</a:t>
            </a:r>
            <a:r>
              <a:rPr lang="en-US" dirty="0"/>
              <a:t> became very popular after the September 11 attacks</a:t>
            </a:r>
          </a:p>
          <a:p>
            <a:r>
              <a:rPr lang="en-US" dirty="0"/>
              <a:t>Empathizing with a friend who is experiencing a break up.</a:t>
            </a:r>
          </a:p>
        </p:txBody>
      </p:sp>
    </p:spTree>
    <p:extLst>
      <p:ext uri="{BB962C8B-B14F-4D97-AF65-F5344CB8AC3E}">
        <p14:creationId xmlns:p14="http://schemas.microsoft.com/office/powerpoint/2010/main" val="18045933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90000"/>
              </a:lnSpc>
            </a:pPr>
            <a:r>
              <a:rPr lang="en-US" sz="3600" dirty="0"/>
              <a:t>Persuasive Techniques in Relation to Ethos, Pathos, and Logos</a:t>
            </a:r>
          </a:p>
        </p:txBody>
      </p:sp>
      <p:sp>
        <p:nvSpPr>
          <p:cNvPr id="4" name="Isosceles Triangle 3"/>
          <p:cNvSpPr/>
          <p:nvPr/>
        </p:nvSpPr>
        <p:spPr>
          <a:xfrm>
            <a:off x="1737181" y="1561203"/>
            <a:ext cx="5901463" cy="5195105"/>
          </a:xfrm>
          <a:prstGeom prst="triangle">
            <a:avLst/>
          </a:prstGeom>
          <a:solidFill>
            <a:srgbClr val="FED915"/>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203035" y="4835809"/>
            <a:ext cx="4932731" cy="1754327"/>
          </a:xfrm>
          <a:prstGeom prst="rect">
            <a:avLst/>
          </a:prstGeom>
          <a:solidFill>
            <a:srgbClr val="FFFFFF"/>
          </a:solidFill>
          <a:ln w="38100" cmpd="sng">
            <a:solidFill>
              <a:srgbClr val="000000"/>
            </a:solidFill>
          </a:ln>
        </p:spPr>
        <p:txBody>
          <a:bodyPr wrap="square" rtlCol="0">
            <a:spAutoFit/>
          </a:bodyPr>
          <a:lstStyle/>
          <a:p>
            <a:pPr algn="ctr"/>
            <a:r>
              <a:rPr lang="en-US" sz="2800" b="1" dirty="0">
                <a:latin typeface="Century Gothic"/>
                <a:cs typeface="Century Gothic"/>
              </a:rPr>
              <a:t>Logos</a:t>
            </a:r>
            <a:endParaRPr lang="en-US" sz="2400" b="1" dirty="0">
              <a:latin typeface="Century Gothic"/>
              <a:cs typeface="Century Gothic"/>
            </a:endParaRPr>
          </a:p>
          <a:p>
            <a:r>
              <a:rPr lang="en-US" sz="2000" dirty="0">
                <a:latin typeface="Century Gothic"/>
                <a:cs typeface="Century Gothic"/>
              </a:rPr>
              <a:t>A sensible and logical argument built on relevant and sufficient evidence. </a:t>
            </a:r>
          </a:p>
          <a:p>
            <a:pPr marL="285750" indent="-285750">
              <a:buFontTx/>
              <a:buChar char="-"/>
            </a:pPr>
            <a:r>
              <a:rPr lang="en-US" sz="2000" dirty="0">
                <a:latin typeface="Century Gothic"/>
                <a:cs typeface="Century Gothic"/>
              </a:rPr>
              <a:t>Facts and statistics</a:t>
            </a:r>
          </a:p>
          <a:p>
            <a:pPr marL="285750" indent="-285750">
              <a:buFontTx/>
              <a:buChar char="-"/>
            </a:pPr>
            <a:r>
              <a:rPr lang="en-US" sz="2000" dirty="0">
                <a:latin typeface="Century Gothic"/>
                <a:cs typeface="Century Gothic"/>
              </a:rPr>
              <a:t>Claims based on general logic</a:t>
            </a:r>
          </a:p>
        </p:txBody>
      </p:sp>
      <p:sp>
        <p:nvSpPr>
          <p:cNvPr id="6" name="TextBox 5"/>
          <p:cNvSpPr txBox="1"/>
          <p:nvPr/>
        </p:nvSpPr>
        <p:spPr>
          <a:xfrm>
            <a:off x="5322522" y="2769807"/>
            <a:ext cx="3734195" cy="2369880"/>
          </a:xfrm>
          <a:prstGeom prst="rect">
            <a:avLst/>
          </a:prstGeom>
          <a:solidFill>
            <a:srgbClr val="FFFFFF"/>
          </a:solidFill>
          <a:ln w="38100" cmpd="sng">
            <a:solidFill>
              <a:srgbClr val="000000"/>
            </a:solidFill>
          </a:ln>
        </p:spPr>
        <p:txBody>
          <a:bodyPr wrap="square" rtlCol="0">
            <a:spAutoFit/>
          </a:bodyPr>
          <a:lstStyle/>
          <a:p>
            <a:pPr algn="ctr"/>
            <a:r>
              <a:rPr lang="en-US" sz="2800" b="1" dirty="0">
                <a:latin typeface="Century Gothic"/>
                <a:cs typeface="Century Gothic"/>
              </a:rPr>
              <a:t>Pathos</a:t>
            </a:r>
            <a:endParaRPr lang="en-US" b="1" dirty="0">
              <a:latin typeface="Century Gothic"/>
              <a:cs typeface="Century Gothic"/>
            </a:endParaRPr>
          </a:p>
          <a:p>
            <a:r>
              <a:rPr lang="en-US" sz="2000" dirty="0">
                <a:latin typeface="Century Gothic"/>
                <a:cs typeface="Century Gothic"/>
              </a:rPr>
              <a:t>Arguments built on the way that will evoke certain emotions in the audience</a:t>
            </a:r>
          </a:p>
          <a:p>
            <a:pPr marL="285750" indent="-285750">
              <a:buFontTx/>
              <a:buChar char="-"/>
            </a:pPr>
            <a:r>
              <a:rPr lang="en-US" sz="2000" dirty="0">
                <a:latin typeface="Century Gothic"/>
                <a:cs typeface="Century Gothic"/>
              </a:rPr>
              <a:t>Connotation</a:t>
            </a:r>
          </a:p>
          <a:p>
            <a:pPr marL="285750" indent="-285750">
              <a:buFontTx/>
              <a:buChar char="-"/>
            </a:pPr>
            <a:r>
              <a:rPr lang="en-US" sz="2000" dirty="0">
                <a:latin typeface="Century Gothic"/>
                <a:cs typeface="Century Gothic"/>
              </a:rPr>
              <a:t>Loaded words</a:t>
            </a:r>
          </a:p>
          <a:p>
            <a:pPr marL="285750" indent="-285750">
              <a:buFontTx/>
              <a:buChar char="-"/>
            </a:pPr>
            <a:r>
              <a:rPr lang="en-US" sz="2000" dirty="0">
                <a:latin typeface="Century Gothic"/>
                <a:cs typeface="Century Gothic"/>
              </a:rPr>
              <a:t>Repetition</a:t>
            </a:r>
          </a:p>
        </p:txBody>
      </p:sp>
      <p:sp>
        <p:nvSpPr>
          <p:cNvPr id="7" name="TextBox 6"/>
          <p:cNvSpPr txBox="1"/>
          <p:nvPr/>
        </p:nvSpPr>
        <p:spPr>
          <a:xfrm>
            <a:off x="1606096" y="1892644"/>
            <a:ext cx="3081817" cy="2062103"/>
          </a:xfrm>
          <a:prstGeom prst="rect">
            <a:avLst/>
          </a:prstGeom>
          <a:solidFill>
            <a:srgbClr val="FFFFFF"/>
          </a:solidFill>
          <a:ln w="38100" cmpd="sng">
            <a:solidFill>
              <a:srgbClr val="000000"/>
            </a:solidFill>
          </a:ln>
        </p:spPr>
        <p:txBody>
          <a:bodyPr wrap="square" rtlCol="0">
            <a:spAutoFit/>
          </a:bodyPr>
          <a:lstStyle/>
          <a:p>
            <a:pPr algn="ctr"/>
            <a:r>
              <a:rPr lang="en-US" sz="2800" b="1" dirty="0">
                <a:latin typeface="Century Gothic"/>
                <a:cs typeface="Century Gothic"/>
              </a:rPr>
              <a:t>Ethos</a:t>
            </a:r>
            <a:endParaRPr lang="en-US" b="1" dirty="0">
              <a:latin typeface="Century Gothic"/>
              <a:cs typeface="Century Gothic"/>
            </a:endParaRPr>
          </a:p>
          <a:p>
            <a:r>
              <a:rPr lang="en-US" sz="2000" dirty="0">
                <a:latin typeface="Century Gothic"/>
                <a:cs typeface="Century Gothic"/>
              </a:rPr>
              <a:t>A well-researched and thoroughly developed argument</a:t>
            </a:r>
          </a:p>
          <a:p>
            <a:pPr marL="285750" indent="-285750">
              <a:buFontTx/>
              <a:buChar char="-"/>
            </a:pPr>
            <a:r>
              <a:rPr lang="en-US" sz="2000" dirty="0">
                <a:latin typeface="Century Gothic"/>
                <a:cs typeface="Century Gothic"/>
              </a:rPr>
              <a:t>Trustworthiness</a:t>
            </a:r>
          </a:p>
          <a:p>
            <a:pPr marL="285750" indent="-285750">
              <a:buFontTx/>
              <a:buChar char="-"/>
            </a:pPr>
            <a:r>
              <a:rPr lang="en-US" sz="2000" dirty="0">
                <a:latin typeface="Century Gothic"/>
                <a:cs typeface="Century Gothic"/>
              </a:rPr>
              <a:t>Credibility</a:t>
            </a:r>
          </a:p>
        </p:txBody>
      </p:sp>
    </p:spTree>
    <p:extLst>
      <p:ext uri="{BB962C8B-B14F-4D97-AF65-F5344CB8AC3E}">
        <p14:creationId xmlns:p14="http://schemas.microsoft.com/office/powerpoint/2010/main" val="1978637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136212" y="4027482"/>
            <a:ext cx="7067907" cy="1200329"/>
          </a:xfrm>
          <a:prstGeom prst="rect">
            <a:avLst/>
          </a:prstGeom>
          <a:noFill/>
        </p:spPr>
        <p:txBody>
          <a:bodyPr wrap="square" rtlCol="0">
            <a:spAutoFit/>
          </a:bodyPr>
          <a:lstStyle/>
          <a:p>
            <a:pPr algn="ctr"/>
            <a:r>
              <a:rPr lang="en-US" sz="3600" dirty="0">
                <a:latin typeface="Century Gothic"/>
              </a:rPr>
              <a:t>What</a:t>
            </a:r>
            <a:r>
              <a:rPr lang="en-US" sz="3600" dirty="0">
                <a:cs typeface="Chalkduster"/>
              </a:rPr>
              <a:t> </a:t>
            </a:r>
            <a:r>
              <a:rPr lang="en-US" sz="3600" dirty="0">
                <a:latin typeface="Century Gothic" panose="020B0502020202020204" pitchFamily="34" charset="0"/>
                <a:cs typeface="Chalkduster"/>
              </a:rPr>
              <a:t>does </a:t>
            </a:r>
            <a:r>
              <a:rPr lang="en-US" sz="3600" b="1" i="1" dirty="0">
                <a:latin typeface="Century Gothic" panose="020B0502020202020204" pitchFamily="34" charset="0"/>
                <a:cs typeface="Chalkduster"/>
              </a:rPr>
              <a:t>effectively</a:t>
            </a:r>
            <a:r>
              <a:rPr lang="en-US" sz="3600" dirty="0">
                <a:latin typeface="Century Gothic" panose="020B0502020202020204" pitchFamily="34" charset="0"/>
                <a:cs typeface="Chalkduster"/>
              </a:rPr>
              <a:t> </a:t>
            </a:r>
            <a:br>
              <a:rPr lang="en-US" sz="3600" dirty="0">
                <a:latin typeface="Century Gothic" panose="020B0502020202020204" pitchFamily="34" charset="0"/>
                <a:cs typeface="Chalkduster"/>
              </a:rPr>
            </a:br>
            <a:r>
              <a:rPr lang="en-US" sz="3600" dirty="0">
                <a:latin typeface="Century Gothic" panose="020B0502020202020204" pitchFamily="34" charset="0"/>
                <a:cs typeface="Chalkduster"/>
              </a:rPr>
              <a:t>mean to you?</a:t>
            </a:r>
          </a:p>
        </p:txBody>
      </p:sp>
    </p:spTree>
    <p:extLst>
      <p:ext uri="{BB962C8B-B14F-4D97-AF65-F5344CB8AC3E}">
        <p14:creationId xmlns:p14="http://schemas.microsoft.com/office/powerpoint/2010/main" val="47509300"/>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136212" y="4027482"/>
            <a:ext cx="7067907" cy="2308324"/>
          </a:xfrm>
          <a:prstGeom prst="rect">
            <a:avLst/>
          </a:prstGeom>
          <a:noFill/>
        </p:spPr>
        <p:txBody>
          <a:bodyPr wrap="square" rtlCol="0">
            <a:spAutoFit/>
          </a:bodyPr>
          <a:lstStyle/>
          <a:p>
            <a:pPr algn="ctr"/>
            <a:r>
              <a:rPr lang="en-US" sz="3600" dirty="0">
                <a:latin typeface="Century Gothic"/>
                <a:cs typeface="Century Gothic"/>
              </a:rPr>
              <a:t>Before moving on to rhetorical devices, let’s analyze the Gettysburg Address for ethos, pathos, and logos.</a:t>
            </a:r>
          </a:p>
        </p:txBody>
      </p:sp>
    </p:spTree>
    <p:extLst>
      <p:ext uri="{BB962C8B-B14F-4D97-AF65-F5344CB8AC3E}">
        <p14:creationId xmlns:p14="http://schemas.microsoft.com/office/powerpoint/2010/main" val="12891362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119" y="585249"/>
            <a:ext cx="8903600" cy="6032422"/>
          </a:xfrm>
          <a:prstGeom prst="rect">
            <a:avLst/>
          </a:prstGeom>
          <a:solidFill>
            <a:srgbClr val="FFFFFF"/>
          </a:solidFill>
          <a:ln w="38100" cmpd="sng">
            <a:solidFill>
              <a:srgbClr val="000000"/>
            </a:solidFill>
          </a:ln>
        </p:spPr>
        <p:txBody>
          <a:bodyPr wrap="square" rtlCol="0">
            <a:spAutoFit/>
          </a:bodyPr>
          <a:lstStyle/>
          <a:p>
            <a:pPr>
              <a:lnSpc>
                <a:spcPct val="200000"/>
              </a:lnSpc>
            </a:pPr>
            <a:r>
              <a:rPr lang="en-US" sz="1500" dirty="0">
                <a:latin typeface="Century Gothic"/>
                <a:cs typeface="Century Gothic"/>
              </a:rPr>
              <a:t>Four score and seven years ago our fathers brought forth on this continent, a new nation, </a:t>
            </a:r>
          </a:p>
          <a:p>
            <a:pPr>
              <a:lnSpc>
                <a:spcPct val="140000"/>
              </a:lnSpc>
            </a:pPr>
            <a:r>
              <a:rPr lang="en-US" sz="1500" dirty="0">
                <a:latin typeface="Century Gothic"/>
                <a:cs typeface="Century Gothic"/>
              </a:rPr>
              <a:t>conceived in Liberty, and dedicated to the proposition that all men are created equal.</a:t>
            </a:r>
          </a:p>
          <a:p>
            <a:pPr>
              <a:lnSpc>
                <a:spcPct val="70000"/>
              </a:lnSpc>
            </a:pPr>
            <a:endParaRPr lang="en-US" sz="1500" dirty="0">
              <a:latin typeface="Century Gothic"/>
              <a:cs typeface="Century Gothic"/>
            </a:endParaRPr>
          </a:p>
          <a:p>
            <a:pPr>
              <a:lnSpc>
                <a:spcPct val="140000"/>
              </a:lnSpc>
            </a:pPr>
            <a:r>
              <a:rPr lang="en-US" sz="1500" dirty="0">
                <a:latin typeface="Century Gothic"/>
                <a:cs typeface="Century Gothic"/>
              </a:rPr>
              <a:t>Now we are engaged in a great civil war, testing whether that nation, or any nation so conceived and dedicated, can long endure. We are met on a great battle-field of that war. We have come to dedicate a portion of that field, as a final resting place for those who here gave their lives that that nation might live. It is altogether fitting and proper that we should do this.</a:t>
            </a:r>
          </a:p>
          <a:p>
            <a:pPr>
              <a:lnSpc>
                <a:spcPct val="70000"/>
              </a:lnSpc>
            </a:pPr>
            <a:endParaRPr lang="en-US" sz="1500" dirty="0">
              <a:latin typeface="Century Gothic"/>
              <a:cs typeface="Century Gothic"/>
            </a:endParaRPr>
          </a:p>
          <a:p>
            <a:pPr>
              <a:lnSpc>
                <a:spcPct val="140000"/>
              </a:lnSpc>
            </a:pPr>
            <a:r>
              <a:rPr lang="en-US" sz="1500" dirty="0">
                <a:latin typeface="Century Gothic"/>
                <a:cs typeface="Century Gothic"/>
              </a:rPr>
              <a:t>But, in a larger sense, we can not dedicate -- we can not consecrate -- we can not hallow -- this ground. The brave men, living and dead, who struggled here, have consecrated it, far above our poor power to add or detract. The world will little note, nor long remember what we say here, but it can never forget what they did here. It is for us the living, rather, to be dedicated here to the unfinished work which they who fought here have thus far so nobly advanced. It is rather for us to be here dedicated to the great task remaining before us -- that from these honored dead we take increased devotion to that cause for which they gave the last full measure of devotion -- that we here highly resolve that these dead shall not have died in vain -- that this nation, under God, shall have a new birth of freedom -- and that government of the people, by the people, for the people, shall not perish from the earth.</a:t>
            </a:r>
          </a:p>
        </p:txBody>
      </p:sp>
      <p:sp>
        <p:nvSpPr>
          <p:cNvPr id="3" name="Title 4"/>
          <p:cNvSpPr txBox="1">
            <a:spLocks/>
          </p:cNvSpPr>
          <p:nvPr/>
        </p:nvSpPr>
        <p:spPr>
          <a:xfrm>
            <a:off x="61415" y="75404"/>
            <a:ext cx="5354483" cy="708901"/>
          </a:xfrm>
          <a:prstGeom prst="rect">
            <a:avLst/>
          </a:prstGeom>
          <a:solidFill>
            <a:srgbClr val="FED915"/>
          </a:solidFill>
          <a:ln w="19050" cmpd="sng">
            <a:solidFill>
              <a:srgbClr val="000000"/>
            </a:solidFill>
          </a:ln>
        </p:spPr>
        <p:txBody>
          <a:bodyPr>
            <a:noAutofit/>
          </a:bodyPr>
          <a:lstStyle>
            <a:lvl1pPr algn="ctr" defTabSz="457200" rtl="0" eaLnBrk="1" latinLnBrk="0" hangingPunct="1">
              <a:spcBef>
                <a:spcPct val="0"/>
              </a:spcBef>
              <a:buNone/>
              <a:defRPr sz="4400" b="1" kern="1200">
                <a:solidFill>
                  <a:schemeClr val="tx1"/>
                </a:solidFill>
                <a:effectLst>
                  <a:glow rad="127000">
                    <a:schemeClr val="bg1"/>
                  </a:glow>
                  <a:outerShdw blurRad="50800" dist="38100" dir="2700000" algn="tl" rotWithShape="0">
                    <a:srgbClr val="000000">
                      <a:alpha val="43000"/>
                    </a:srgbClr>
                  </a:outerShdw>
                </a:effectLst>
                <a:latin typeface="Century Gothic"/>
                <a:ea typeface="+mj-ea"/>
                <a:cs typeface="Century Gothic"/>
              </a:defRPr>
            </a:lvl1pPr>
          </a:lstStyle>
          <a:p>
            <a:pPr>
              <a:lnSpc>
                <a:spcPct val="80000"/>
              </a:lnSpc>
            </a:pPr>
            <a:r>
              <a:rPr lang="en-US" sz="3200" i="1" dirty="0"/>
              <a:t>The Gettysburg Address</a:t>
            </a:r>
          </a:p>
          <a:p>
            <a:pPr>
              <a:lnSpc>
                <a:spcPct val="80000"/>
              </a:lnSpc>
            </a:pPr>
            <a:endParaRPr lang="en-US" sz="3200" i="1" dirty="0"/>
          </a:p>
        </p:txBody>
      </p:sp>
    </p:spTree>
    <p:extLst>
      <p:ext uri="{BB962C8B-B14F-4D97-AF65-F5344CB8AC3E}">
        <p14:creationId xmlns:p14="http://schemas.microsoft.com/office/powerpoint/2010/main" val="5558627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136212" y="4027482"/>
            <a:ext cx="7067907" cy="2308324"/>
          </a:xfrm>
          <a:prstGeom prst="rect">
            <a:avLst/>
          </a:prstGeom>
          <a:noFill/>
        </p:spPr>
        <p:txBody>
          <a:bodyPr wrap="square" rtlCol="0">
            <a:spAutoFit/>
          </a:bodyPr>
          <a:lstStyle/>
          <a:p>
            <a:pPr algn="ctr"/>
            <a:r>
              <a:rPr lang="en-US" sz="3600" dirty="0">
                <a:latin typeface="Century Gothic"/>
                <a:cs typeface="Century Gothic"/>
              </a:rPr>
              <a:t>Work in partners or small groups to analyze the text for Lincoln’s use of ethos, pathos, and logos.</a:t>
            </a:r>
          </a:p>
        </p:txBody>
      </p:sp>
    </p:spTree>
    <p:extLst>
      <p:ext uri="{BB962C8B-B14F-4D97-AF65-F5344CB8AC3E}">
        <p14:creationId xmlns:p14="http://schemas.microsoft.com/office/powerpoint/2010/main" val="14247832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Ethos</a:t>
            </a:r>
          </a:p>
        </p:txBody>
      </p:sp>
      <p:sp>
        <p:nvSpPr>
          <p:cNvPr id="3" name="Content Placeholder 2"/>
          <p:cNvSpPr>
            <a:spLocks noGrp="1"/>
          </p:cNvSpPr>
          <p:nvPr>
            <p:ph idx="1"/>
          </p:nvPr>
        </p:nvSpPr>
        <p:spPr/>
        <p:txBody>
          <a:bodyPr/>
          <a:lstStyle/>
          <a:p>
            <a:pPr marL="0" indent="0">
              <a:buNone/>
            </a:pPr>
            <a:r>
              <a:rPr lang="en-US" dirty="0"/>
              <a:t>“It is rather for us to be here dedicated to the great task remaining before us -- that from these honored dead we take increased devotion to that cause for which they gave the last full measure of devotion…”</a:t>
            </a:r>
          </a:p>
        </p:txBody>
      </p:sp>
      <p:sp>
        <p:nvSpPr>
          <p:cNvPr id="4" name="TextBox 3"/>
          <p:cNvSpPr txBox="1"/>
          <p:nvPr/>
        </p:nvSpPr>
        <p:spPr>
          <a:xfrm>
            <a:off x="168079" y="4638980"/>
            <a:ext cx="8796169" cy="2062103"/>
          </a:xfrm>
          <a:prstGeom prst="rect">
            <a:avLst/>
          </a:prstGeom>
          <a:solidFill>
            <a:srgbClr val="FED915"/>
          </a:solidFill>
          <a:ln>
            <a:solidFill>
              <a:srgbClr val="000000"/>
            </a:solidFill>
          </a:ln>
          <a:effectLst>
            <a:outerShdw blurRad="50800" dist="38100" dir="2700000" algn="tl" rotWithShape="0">
              <a:prstClr val="black">
                <a:alpha val="40000"/>
              </a:prstClr>
            </a:outerShdw>
          </a:effectLst>
        </p:spPr>
        <p:txBody>
          <a:bodyPr wrap="square" rtlCol="0">
            <a:spAutoFit/>
          </a:bodyPr>
          <a:lstStyle/>
          <a:p>
            <a:pPr algn="ctr"/>
            <a:r>
              <a:rPr lang="en-US" sz="3200" dirty="0">
                <a:latin typeface="Century Gothic"/>
                <a:cs typeface="Century Gothic"/>
              </a:rPr>
              <a:t>Lincoln establishes ethos in this passage because it shows his compassion. It shows that he wants what is best for the nation and to those who gave everything.  </a:t>
            </a:r>
          </a:p>
        </p:txBody>
      </p:sp>
    </p:spTree>
    <p:extLst>
      <p:ext uri="{BB962C8B-B14F-4D97-AF65-F5344CB8AC3E}">
        <p14:creationId xmlns:p14="http://schemas.microsoft.com/office/powerpoint/2010/main" val="362372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Pathos</a:t>
            </a:r>
          </a:p>
        </p:txBody>
      </p:sp>
      <p:sp>
        <p:nvSpPr>
          <p:cNvPr id="3" name="Content Placeholder 2"/>
          <p:cNvSpPr>
            <a:spLocks noGrp="1"/>
          </p:cNvSpPr>
          <p:nvPr>
            <p:ph idx="1"/>
          </p:nvPr>
        </p:nvSpPr>
        <p:spPr/>
        <p:txBody>
          <a:bodyPr/>
          <a:lstStyle/>
          <a:p>
            <a:pPr marL="0" indent="0">
              <a:buNone/>
            </a:pPr>
            <a:r>
              <a:rPr lang="en-US" dirty="0"/>
              <a:t>“that we here highly resolve that these dead shall not have died in vain…”</a:t>
            </a:r>
          </a:p>
        </p:txBody>
      </p:sp>
      <p:sp>
        <p:nvSpPr>
          <p:cNvPr id="4" name="TextBox 3"/>
          <p:cNvSpPr txBox="1"/>
          <p:nvPr/>
        </p:nvSpPr>
        <p:spPr>
          <a:xfrm>
            <a:off x="168079" y="4638980"/>
            <a:ext cx="8796169" cy="2062103"/>
          </a:xfrm>
          <a:prstGeom prst="rect">
            <a:avLst/>
          </a:prstGeom>
          <a:solidFill>
            <a:srgbClr val="FED915"/>
          </a:solidFill>
          <a:ln>
            <a:solidFill>
              <a:srgbClr val="000000"/>
            </a:solidFill>
          </a:ln>
          <a:effectLst>
            <a:outerShdw blurRad="50800" dist="38100" dir="2700000" algn="tl" rotWithShape="0">
              <a:prstClr val="black">
                <a:alpha val="40000"/>
              </a:prstClr>
            </a:outerShdw>
          </a:effectLst>
        </p:spPr>
        <p:txBody>
          <a:bodyPr wrap="square" rtlCol="0">
            <a:spAutoFit/>
          </a:bodyPr>
          <a:lstStyle/>
          <a:p>
            <a:pPr algn="ctr"/>
            <a:r>
              <a:rPr lang="en-US" sz="3200" dirty="0">
                <a:latin typeface="Century Gothic"/>
                <a:cs typeface="Century Gothic"/>
              </a:rPr>
              <a:t>Lincoln establishes pathos in this passage because he evokes emotion (sympathy and sadness) for the people who were lost fighting in the war.</a:t>
            </a:r>
          </a:p>
        </p:txBody>
      </p:sp>
    </p:spTree>
    <p:extLst>
      <p:ext uri="{BB962C8B-B14F-4D97-AF65-F5344CB8AC3E}">
        <p14:creationId xmlns:p14="http://schemas.microsoft.com/office/powerpoint/2010/main" val="273035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Logos</a:t>
            </a:r>
          </a:p>
        </p:txBody>
      </p:sp>
      <p:sp>
        <p:nvSpPr>
          <p:cNvPr id="3" name="Content Placeholder 2"/>
          <p:cNvSpPr>
            <a:spLocks noGrp="1"/>
          </p:cNvSpPr>
          <p:nvPr>
            <p:ph idx="1"/>
          </p:nvPr>
        </p:nvSpPr>
        <p:spPr/>
        <p:txBody>
          <a:bodyPr>
            <a:normAutofit/>
          </a:bodyPr>
          <a:lstStyle/>
          <a:p>
            <a:pPr marL="0" indent="0">
              <a:lnSpc>
                <a:spcPct val="110000"/>
              </a:lnSpc>
              <a:buNone/>
            </a:pPr>
            <a:r>
              <a:rPr lang="en-US" dirty="0"/>
              <a:t>“Four score and seven years ago our fathers brought forth on this continent, a new nation, conceived in Liberty, and dedicated to the proposition that all men are created equal.”</a:t>
            </a:r>
          </a:p>
        </p:txBody>
      </p:sp>
      <p:sp>
        <p:nvSpPr>
          <p:cNvPr id="4" name="TextBox 3"/>
          <p:cNvSpPr txBox="1"/>
          <p:nvPr/>
        </p:nvSpPr>
        <p:spPr>
          <a:xfrm>
            <a:off x="168079" y="5143176"/>
            <a:ext cx="8796169" cy="1569660"/>
          </a:xfrm>
          <a:prstGeom prst="rect">
            <a:avLst/>
          </a:prstGeom>
          <a:solidFill>
            <a:srgbClr val="FED915"/>
          </a:solidFill>
          <a:ln>
            <a:solidFill>
              <a:srgbClr val="000000"/>
            </a:solidFill>
          </a:ln>
          <a:effectLst>
            <a:outerShdw blurRad="50800" dist="38100" dir="2700000" algn="tl" rotWithShape="0">
              <a:prstClr val="black">
                <a:alpha val="40000"/>
              </a:prstClr>
            </a:outerShdw>
          </a:effectLst>
        </p:spPr>
        <p:txBody>
          <a:bodyPr wrap="square" rtlCol="0">
            <a:spAutoFit/>
          </a:bodyPr>
          <a:lstStyle/>
          <a:p>
            <a:pPr algn="ctr"/>
            <a:r>
              <a:rPr lang="en-US" sz="3200" dirty="0">
                <a:latin typeface="Century Gothic"/>
                <a:cs typeface="Century Gothic"/>
              </a:rPr>
              <a:t>Lincoln establishes logos in this passage because he is including logic and factual information to help him prove his point.  </a:t>
            </a:r>
          </a:p>
        </p:txBody>
      </p:sp>
    </p:spTree>
    <p:extLst>
      <p:ext uri="{BB962C8B-B14F-4D97-AF65-F5344CB8AC3E}">
        <p14:creationId xmlns:p14="http://schemas.microsoft.com/office/powerpoint/2010/main" val="53913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57.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6475"/>
          </a:xfrm>
          <a:prstGeom prst="rect">
            <a:avLst/>
          </a:prstGeom>
        </p:spPr>
      </p:pic>
    </p:spTree>
    <p:extLst>
      <p:ext uri="{BB962C8B-B14F-4D97-AF65-F5344CB8AC3E}">
        <p14:creationId xmlns:p14="http://schemas.microsoft.com/office/powerpoint/2010/main" val="38616684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Rhetorical Devices</a:t>
            </a:r>
          </a:p>
        </p:txBody>
      </p:sp>
      <p:sp>
        <p:nvSpPr>
          <p:cNvPr id="3" name="Text Placeholder 2"/>
          <p:cNvSpPr>
            <a:spLocks noGrp="1"/>
          </p:cNvSpPr>
          <p:nvPr>
            <p:ph type="body" idx="1"/>
          </p:nvPr>
        </p:nvSpPr>
        <p:spPr>
          <a:solidFill>
            <a:srgbClr val="FED915"/>
          </a:solidFill>
        </p:spPr>
        <p:txBody>
          <a:bodyPr>
            <a:noAutofit/>
          </a:bodyPr>
          <a:lstStyle/>
          <a:p>
            <a:pPr algn="ctr"/>
            <a:r>
              <a:rPr lang="en-US" sz="3600" dirty="0"/>
              <a:t>Tropes</a:t>
            </a:r>
          </a:p>
        </p:txBody>
      </p:sp>
      <p:sp>
        <p:nvSpPr>
          <p:cNvPr id="4" name="Content Placeholder 3"/>
          <p:cNvSpPr>
            <a:spLocks noGrp="1"/>
          </p:cNvSpPr>
          <p:nvPr>
            <p:ph sz="half" idx="2"/>
          </p:nvPr>
        </p:nvSpPr>
        <p:spPr/>
        <p:txBody>
          <a:bodyPr>
            <a:normAutofit/>
          </a:bodyPr>
          <a:lstStyle/>
          <a:p>
            <a:pPr marL="0" indent="0">
              <a:buNone/>
            </a:pPr>
            <a:r>
              <a:rPr lang="en-US" sz="2800" dirty="0"/>
              <a:t>A </a:t>
            </a:r>
            <a:r>
              <a:rPr lang="en-US" sz="2800" b="1" u="sng" dirty="0"/>
              <a:t>trope</a:t>
            </a:r>
            <a:r>
              <a:rPr lang="en-US" sz="2800" u="sng" dirty="0"/>
              <a:t> </a:t>
            </a:r>
            <a:r>
              <a:rPr lang="en-US" sz="2800" dirty="0"/>
              <a:t>is an artful variation from the typical or expected way a word or idea is expressed; it is the figurative use of a word. </a:t>
            </a:r>
            <a:r>
              <a:rPr lang="en-US" sz="2800" b="1" dirty="0"/>
              <a:t>Tropes focus on the significance of word choice (diction).  </a:t>
            </a:r>
            <a:endParaRPr lang="en-US" sz="2800" dirty="0"/>
          </a:p>
          <a:p>
            <a:pPr marL="0" indent="0">
              <a:buNone/>
            </a:pPr>
            <a:endParaRPr lang="en-US" sz="2800" dirty="0"/>
          </a:p>
        </p:txBody>
      </p:sp>
      <p:sp>
        <p:nvSpPr>
          <p:cNvPr id="5" name="Text Placeholder 4"/>
          <p:cNvSpPr>
            <a:spLocks noGrp="1"/>
          </p:cNvSpPr>
          <p:nvPr>
            <p:ph type="body" sz="quarter" idx="3"/>
          </p:nvPr>
        </p:nvSpPr>
        <p:spPr>
          <a:solidFill>
            <a:srgbClr val="FED915"/>
          </a:solidFill>
        </p:spPr>
        <p:txBody>
          <a:bodyPr>
            <a:normAutofit lnSpcReduction="10000"/>
          </a:bodyPr>
          <a:lstStyle/>
          <a:p>
            <a:pPr algn="ctr"/>
            <a:r>
              <a:rPr lang="en-US" sz="3600" dirty="0"/>
              <a:t>Schemes</a:t>
            </a:r>
          </a:p>
        </p:txBody>
      </p:sp>
      <p:sp>
        <p:nvSpPr>
          <p:cNvPr id="6" name="Content Placeholder 5"/>
          <p:cNvSpPr>
            <a:spLocks noGrp="1"/>
          </p:cNvSpPr>
          <p:nvPr>
            <p:ph sz="quarter" idx="4"/>
          </p:nvPr>
        </p:nvSpPr>
        <p:spPr/>
        <p:txBody>
          <a:bodyPr>
            <a:normAutofit lnSpcReduction="10000"/>
          </a:bodyPr>
          <a:lstStyle/>
          <a:p>
            <a:pPr marL="0" indent="0">
              <a:buNone/>
            </a:pPr>
            <a:r>
              <a:rPr lang="en-US" sz="2800" dirty="0"/>
              <a:t>A </a:t>
            </a:r>
            <a:r>
              <a:rPr lang="en-US" sz="2800" b="1" u="sng" dirty="0"/>
              <a:t>scheme</a:t>
            </a:r>
            <a:r>
              <a:rPr lang="en-US" sz="2800" dirty="0"/>
              <a:t> is an artful variation from the typical arrangement of words in a sentence. Schemes focus on the  arrangement of words. </a:t>
            </a:r>
            <a:r>
              <a:rPr lang="en-US" sz="2800" b="1" dirty="0"/>
              <a:t>Schemes are related to sentence structure (syntax). </a:t>
            </a:r>
            <a:endParaRPr lang="en-US" sz="2800" dirty="0"/>
          </a:p>
          <a:p>
            <a:pPr marL="0" indent="0">
              <a:buNone/>
            </a:pPr>
            <a:endParaRPr lang="en-US" sz="2800" dirty="0"/>
          </a:p>
        </p:txBody>
      </p:sp>
    </p:spTree>
    <p:extLst>
      <p:ext uri="{BB962C8B-B14F-4D97-AF65-F5344CB8AC3E}">
        <p14:creationId xmlns:p14="http://schemas.microsoft.com/office/powerpoint/2010/main" val="33725436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Tropes</a:t>
            </a:r>
          </a:p>
        </p:txBody>
      </p:sp>
      <p:sp>
        <p:nvSpPr>
          <p:cNvPr id="8" name="Content Placeholder 7"/>
          <p:cNvSpPr>
            <a:spLocks noGrp="1"/>
          </p:cNvSpPr>
          <p:nvPr>
            <p:ph idx="1"/>
          </p:nvPr>
        </p:nvSpPr>
        <p:spPr/>
        <p:txBody>
          <a:bodyPr/>
          <a:lstStyle/>
          <a:p>
            <a:r>
              <a:rPr lang="en-US" dirty="0"/>
              <a:t>Tropes Involving Comparison</a:t>
            </a:r>
          </a:p>
          <a:p>
            <a:r>
              <a:rPr lang="en-US" dirty="0"/>
              <a:t>Tropes Involving Word Play and Sounds</a:t>
            </a:r>
          </a:p>
          <a:p>
            <a:r>
              <a:rPr lang="en-US" dirty="0"/>
              <a:t>Tropes Involving Overstatement or Understatement</a:t>
            </a:r>
          </a:p>
          <a:p>
            <a:pPr marL="0" indent="0">
              <a:buNone/>
            </a:pPr>
            <a:endParaRPr lang="en-US" dirty="0"/>
          </a:p>
          <a:p>
            <a:endParaRPr lang="en-US" dirty="0"/>
          </a:p>
        </p:txBody>
      </p:sp>
      <p:sp>
        <p:nvSpPr>
          <p:cNvPr id="9" name="TextBox 8"/>
          <p:cNvSpPr txBox="1"/>
          <p:nvPr/>
        </p:nvSpPr>
        <p:spPr>
          <a:xfrm>
            <a:off x="168079" y="5143176"/>
            <a:ext cx="8796169" cy="1077218"/>
          </a:xfrm>
          <a:prstGeom prst="rect">
            <a:avLst/>
          </a:prstGeom>
          <a:solidFill>
            <a:srgbClr val="FED915"/>
          </a:solidFill>
          <a:ln>
            <a:solidFill>
              <a:srgbClr val="000000"/>
            </a:solidFill>
          </a:ln>
          <a:effectLst>
            <a:outerShdw blurRad="50800" dist="38100" dir="2700000" algn="tl" rotWithShape="0">
              <a:prstClr val="black">
                <a:alpha val="40000"/>
              </a:prstClr>
            </a:outerShdw>
          </a:effectLst>
        </p:spPr>
        <p:txBody>
          <a:bodyPr wrap="square" rtlCol="0">
            <a:spAutoFit/>
          </a:bodyPr>
          <a:lstStyle/>
          <a:p>
            <a:pPr algn="ctr"/>
            <a:r>
              <a:rPr lang="en-US" sz="3200" b="1" dirty="0">
                <a:latin typeface="Century Gothic"/>
                <a:cs typeface="Century Gothic"/>
              </a:rPr>
              <a:t>Remember</a:t>
            </a:r>
            <a:r>
              <a:rPr lang="en-US" sz="3200" dirty="0">
                <a:latin typeface="Century Gothic"/>
                <a:cs typeface="Century Gothic"/>
              </a:rPr>
              <a:t>: Tropes focus on the significance of word choice (diction).</a:t>
            </a:r>
          </a:p>
        </p:txBody>
      </p:sp>
    </p:spTree>
    <p:extLst>
      <p:ext uri="{BB962C8B-B14F-4D97-AF65-F5344CB8AC3E}">
        <p14:creationId xmlns:p14="http://schemas.microsoft.com/office/powerpoint/2010/main" val="281318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Tropes Involving Comparison</a:t>
            </a:r>
          </a:p>
        </p:txBody>
      </p:sp>
      <p:sp>
        <p:nvSpPr>
          <p:cNvPr id="3" name="Content Placeholder 2"/>
          <p:cNvSpPr>
            <a:spLocks noGrp="1"/>
          </p:cNvSpPr>
          <p:nvPr>
            <p:ph idx="1"/>
          </p:nvPr>
        </p:nvSpPr>
        <p:spPr/>
        <p:txBody>
          <a:bodyPr>
            <a:normAutofit/>
          </a:bodyPr>
          <a:lstStyle/>
          <a:p>
            <a:r>
              <a:rPr lang="en-US" dirty="0"/>
              <a:t>These tropes have the effect of </a:t>
            </a:r>
            <a:r>
              <a:rPr lang="en-US" b="1" dirty="0"/>
              <a:t>using imagery</a:t>
            </a:r>
            <a:r>
              <a:rPr lang="en-US" dirty="0"/>
              <a:t> to </a:t>
            </a:r>
            <a:r>
              <a:rPr lang="en-US" b="1" dirty="0"/>
              <a:t>create and enhance meaning</a:t>
            </a:r>
            <a:r>
              <a:rPr lang="en-US" dirty="0"/>
              <a:t>. </a:t>
            </a:r>
          </a:p>
          <a:p>
            <a:pPr lvl="1"/>
            <a:r>
              <a:rPr lang="en-US" dirty="0"/>
              <a:t>Allusion</a:t>
            </a:r>
          </a:p>
          <a:p>
            <a:pPr lvl="1"/>
            <a:r>
              <a:rPr lang="en-US" dirty="0"/>
              <a:t>Apostrophe </a:t>
            </a:r>
          </a:p>
          <a:p>
            <a:pPr lvl="1"/>
            <a:r>
              <a:rPr lang="en-US" dirty="0"/>
              <a:t>Metaphor</a:t>
            </a:r>
          </a:p>
          <a:p>
            <a:pPr lvl="1"/>
            <a:r>
              <a:rPr lang="en-US" dirty="0"/>
              <a:t>Simile</a:t>
            </a:r>
          </a:p>
          <a:p>
            <a:pPr lvl="1"/>
            <a:r>
              <a:rPr lang="en-US" dirty="0"/>
              <a:t>Personification</a:t>
            </a:r>
          </a:p>
        </p:txBody>
      </p:sp>
    </p:spTree>
    <p:extLst>
      <p:ext uri="{BB962C8B-B14F-4D97-AF65-F5344CB8AC3E}">
        <p14:creationId xmlns:p14="http://schemas.microsoft.com/office/powerpoint/2010/main" val="2367015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136212" y="4027482"/>
            <a:ext cx="7067907" cy="1200329"/>
          </a:xfrm>
          <a:prstGeom prst="rect">
            <a:avLst/>
          </a:prstGeom>
          <a:noFill/>
        </p:spPr>
        <p:txBody>
          <a:bodyPr wrap="square" rtlCol="0">
            <a:spAutoFit/>
          </a:bodyPr>
          <a:lstStyle/>
          <a:p>
            <a:pPr algn="ctr"/>
            <a:r>
              <a:rPr lang="en-US" sz="3600" dirty="0">
                <a:latin typeface="Century Gothic"/>
                <a:cs typeface="Century Gothic"/>
              </a:rPr>
              <a:t>What makes a </a:t>
            </a:r>
            <a:br>
              <a:rPr lang="en-US" sz="3600" dirty="0">
                <a:latin typeface="Century Gothic"/>
                <a:cs typeface="Century Gothic"/>
              </a:rPr>
            </a:br>
            <a:r>
              <a:rPr lang="en-US" sz="3600" dirty="0">
                <a:latin typeface="Century Gothic"/>
                <a:cs typeface="Century Gothic"/>
              </a:rPr>
              <a:t>good speech or argument.</a:t>
            </a:r>
          </a:p>
        </p:txBody>
      </p:sp>
    </p:spTree>
    <p:extLst>
      <p:ext uri="{BB962C8B-B14F-4D97-AF65-F5344CB8AC3E}">
        <p14:creationId xmlns:p14="http://schemas.microsoft.com/office/powerpoint/2010/main" val="24525752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Allusion</a:t>
            </a:r>
          </a:p>
        </p:txBody>
      </p:sp>
      <p:sp>
        <p:nvSpPr>
          <p:cNvPr id="3" name="Content Placeholder 2"/>
          <p:cNvSpPr>
            <a:spLocks noGrp="1"/>
          </p:cNvSpPr>
          <p:nvPr>
            <p:ph idx="1"/>
          </p:nvPr>
        </p:nvSpPr>
        <p:spPr/>
        <p:txBody>
          <a:bodyPr/>
          <a:lstStyle/>
          <a:p>
            <a:pPr marL="0" indent="0">
              <a:buNone/>
            </a:pPr>
            <a:r>
              <a:rPr lang="en-US" dirty="0"/>
              <a:t>A brief reference to a real or fictitious person, place, event, or work of art. </a:t>
            </a:r>
          </a:p>
        </p:txBody>
      </p:sp>
      <p:sp>
        <p:nvSpPr>
          <p:cNvPr id="4" name="TextBox 3"/>
          <p:cNvSpPr txBox="1"/>
          <p:nvPr/>
        </p:nvSpPr>
        <p:spPr>
          <a:xfrm>
            <a:off x="690994" y="3350479"/>
            <a:ext cx="7769016" cy="1569660"/>
          </a:xfrm>
          <a:prstGeom prst="rect">
            <a:avLst/>
          </a:prstGeom>
          <a:solidFill>
            <a:srgbClr val="FED915"/>
          </a:solidFill>
          <a:ln>
            <a:solidFill>
              <a:srgbClr val="000000"/>
            </a:solidFill>
          </a:ln>
          <a:effectLst>
            <a:outerShdw blurRad="50800" dist="38100" dir="2700000" algn="tl" rotWithShape="0">
              <a:prstClr val="black">
                <a:alpha val="40000"/>
              </a:prstClr>
            </a:outerShdw>
          </a:effectLst>
        </p:spPr>
        <p:txBody>
          <a:bodyPr wrap="square" rtlCol="0">
            <a:spAutoFit/>
          </a:bodyPr>
          <a:lstStyle/>
          <a:p>
            <a:r>
              <a:rPr lang="en-US" sz="3200" b="1" dirty="0">
                <a:latin typeface="Century Gothic"/>
                <a:cs typeface="Century Gothic"/>
              </a:rPr>
              <a:t>Example</a:t>
            </a:r>
            <a:r>
              <a:rPr lang="en-US" sz="3200" dirty="0">
                <a:latin typeface="Century Gothic"/>
                <a:cs typeface="Century Gothic"/>
              </a:rPr>
              <a:t>: A reference to </a:t>
            </a:r>
            <a:r>
              <a:rPr lang="en-US" sz="3200" i="1" dirty="0">
                <a:latin typeface="Century Gothic"/>
                <a:cs typeface="Century Gothic"/>
              </a:rPr>
              <a:t>Eden, Scrooge, </a:t>
            </a:r>
            <a:r>
              <a:rPr lang="en-US" sz="3200" dirty="0">
                <a:latin typeface="Century Gothic"/>
                <a:cs typeface="Century Gothic"/>
              </a:rPr>
              <a:t>or Picasso in a work is an allusion. </a:t>
            </a:r>
          </a:p>
        </p:txBody>
      </p:sp>
    </p:spTree>
    <p:extLst>
      <p:ext uri="{BB962C8B-B14F-4D97-AF65-F5344CB8AC3E}">
        <p14:creationId xmlns:p14="http://schemas.microsoft.com/office/powerpoint/2010/main" val="370531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Apostrophe</a:t>
            </a:r>
          </a:p>
        </p:txBody>
      </p:sp>
      <p:sp>
        <p:nvSpPr>
          <p:cNvPr id="3" name="Content Placeholder 2"/>
          <p:cNvSpPr>
            <a:spLocks noGrp="1"/>
          </p:cNvSpPr>
          <p:nvPr>
            <p:ph idx="1"/>
          </p:nvPr>
        </p:nvSpPr>
        <p:spPr/>
        <p:txBody>
          <a:bodyPr/>
          <a:lstStyle/>
          <a:p>
            <a:r>
              <a:rPr lang="en-US" dirty="0"/>
              <a:t>Addressing a person in a speech or composition who is not present.</a:t>
            </a:r>
          </a:p>
        </p:txBody>
      </p:sp>
      <p:sp>
        <p:nvSpPr>
          <p:cNvPr id="4" name="TextBox 3"/>
          <p:cNvSpPr txBox="1"/>
          <p:nvPr/>
        </p:nvSpPr>
        <p:spPr>
          <a:xfrm>
            <a:off x="690994" y="3350479"/>
            <a:ext cx="7769016" cy="1877437"/>
          </a:xfrm>
          <a:prstGeom prst="rect">
            <a:avLst/>
          </a:prstGeom>
          <a:solidFill>
            <a:srgbClr val="FED915"/>
          </a:solidFill>
          <a:ln>
            <a:solidFill>
              <a:srgbClr val="000000"/>
            </a:solidFill>
          </a:ln>
          <a:effectLst>
            <a:outerShdw blurRad="50800" dist="38100" dir="2700000" algn="tl" rotWithShape="0">
              <a:prstClr val="black">
                <a:alpha val="40000"/>
              </a:prstClr>
            </a:outerShdw>
          </a:effectLst>
        </p:spPr>
        <p:txBody>
          <a:bodyPr wrap="square" rtlCol="0">
            <a:spAutoFit/>
          </a:bodyPr>
          <a:lstStyle/>
          <a:p>
            <a:r>
              <a:rPr lang="en-US" sz="3200" b="1" dirty="0">
                <a:latin typeface="Century Gothic"/>
                <a:cs typeface="Century Gothic"/>
              </a:rPr>
              <a:t>Example</a:t>
            </a:r>
            <a:r>
              <a:rPr lang="en-US" sz="3200" dirty="0">
                <a:latin typeface="Century Gothic"/>
                <a:cs typeface="Century Gothic"/>
              </a:rPr>
              <a:t>: “Oh Romeo, Romeo! Wherefore art thou Romeo?”</a:t>
            </a:r>
          </a:p>
          <a:p>
            <a:endParaRPr lang="en-US" sz="3200" dirty="0">
              <a:latin typeface="Century Gothic"/>
              <a:cs typeface="Century Gothic"/>
            </a:endParaRPr>
          </a:p>
          <a:p>
            <a:r>
              <a:rPr lang="en-US" sz="2000" i="1" dirty="0">
                <a:latin typeface="Century Gothic"/>
                <a:cs typeface="Century Gothic"/>
              </a:rPr>
              <a:t>Romeo and Juliet. Act II Scene 2 Line 33 </a:t>
            </a:r>
          </a:p>
        </p:txBody>
      </p:sp>
    </p:spTree>
    <p:extLst>
      <p:ext uri="{BB962C8B-B14F-4D97-AF65-F5344CB8AC3E}">
        <p14:creationId xmlns:p14="http://schemas.microsoft.com/office/powerpoint/2010/main" val="349456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Metaphor</a:t>
            </a:r>
          </a:p>
        </p:txBody>
      </p:sp>
      <p:sp>
        <p:nvSpPr>
          <p:cNvPr id="3" name="Content Placeholder 2"/>
          <p:cNvSpPr>
            <a:spLocks noGrp="1"/>
          </p:cNvSpPr>
          <p:nvPr>
            <p:ph idx="1"/>
          </p:nvPr>
        </p:nvSpPr>
        <p:spPr/>
        <p:txBody>
          <a:bodyPr/>
          <a:lstStyle/>
          <a:p>
            <a:r>
              <a:rPr lang="en-US" dirty="0"/>
              <a:t>An expression of meaning that compares two unlike things.</a:t>
            </a:r>
          </a:p>
        </p:txBody>
      </p:sp>
      <p:sp>
        <p:nvSpPr>
          <p:cNvPr id="4" name="TextBox 3"/>
          <p:cNvSpPr txBox="1"/>
          <p:nvPr/>
        </p:nvSpPr>
        <p:spPr>
          <a:xfrm>
            <a:off x="149408" y="3201087"/>
            <a:ext cx="8889546" cy="3354765"/>
          </a:xfrm>
          <a:prstGeom prst="rect">
            <a:avLst/>
          </a:prstGeom>
          <a:solidFill>
            <a:srgbClr val="FED915"/>
          </a:solidFill>
          <a:ln>
            <a:solidFill>
              <a:srgbClr val="000000"/>
            </a:solidFill>
          </a:ln>
          <a:effectLst>
            <a:outerShdw blurRad="50800" dist="38100" dir="2700000" algn="tl" rotWithShape="0">
              <a:prstClr val="black">
                <a:alpha val="40000"/>
              </a:prstClr>
            </a:outerShdw>
          </a:effectLst>
        </p:spPr>
        <p:txBody>
          <a:bodyPr wrap="square" rtlCol="0">
            <a:spAutoFit/>
          </a:bodyPr>
          <a:lstStyle/>
          <a:p>
            <a:r>
              <a:rPr lang="en-US" sz="3200" b="1" dirty="0">
                <a:latin typeface="Century Gothic"/>
                <a:cs typeface="Century Gothic"/>
              </a:rPr>
              <a:t>Example</a:t>
            </a:r>
            <a:r>
              <a:rPr lang="en-US" sz="3200" dirty="0">
                <a:latin typeface="Century Gothic"/>
                <a:cs typeface="Century Gothic"/>
              </a:rPr>
              <a:t>: “But there are many </a:t>
            </a:r>
            <a:r>
              <a:rPr lang="en-US" sz="3200" b="1" dirty="0">
                <a:latin typeface="Century Gothic"/>
                <a:cs typeface="Century Gothic"/>
              </a:rPr>
              <a:t>mountaintops yet to climb</a:t>
            </a:r>
            <a:r>
              <a:rPr lang="en-US" sz="3200" dirty="0">
                <a:latin typeface="Century Gothic"/>
                <a:cs typeface="Century Gothic"/>
              </a:rPr>
              <a:t>. We will not rest until every American enjoys the fullness of freedom, dignity, and opportunity as our birthright.”</a:t>
            </a:r>
          </a:p>
          <a:p>
            <a:endParaRPr lang="en-US" sz="3200" dirty="0">
              <a:latin typeface="Century Gothic"/>
              <a:cs typeface="Century Gothic"/>
            </a:endParaRPr>
          </a:p>
          <a:p>
            <a:r>
              <a:rPr lang="en-US" sz="2000" i="1" dirty="0">
                <a:latin typeface="Century Gothic"/>
                <a:cs typeface="Century Gothic"/>
              </a:rPr>
              <a:t>President Ronald Reagan, Inaugural Address - January 21, 1985</a:t>
            </a:r>
          </a:p>
        </p:txBody>
      </p:sp>
    </p:spTree>
    <p:extLst>
      <p:ext uri="{BB962C8B-B14F-4D97-AF65-F5344CB8AC3E}">
        <p14:creationId xmlns:p14="http://schemas.microsoft.com/office/powerpoint/2010/main" val="33104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Simile</a:t>
            </a:r>
          </a:p>
        </p:txBody>
      </p:sp>
      <p:sp>
        <p:nvSpPr>
          <p:cNvPr id="3" name="Content Placeholder 2"/>
          <p:cNvSpPr>
            <a:spLocks noGrp="1"/>
          </p:cNvSpPr>
          <p:nvPr>
            <p:ph idx="1"/>
          </p:nvPr>
        </p:nvSpPr>
        <p:spPr/>
        <p:txBody>
          <a:bodyPr/>
          <a:lstStyle/>
          <a:p>
            <a:r>
              <a:rPr lang="en-US" dirty="0"/>
              <a:t>A comparison of two unlike things using the words “like” or “as.”</a:t>
            </a:r>
          </a:p>
        </p:txBody>
      </p:sp>
      <p:sp>
        <p:nvSpPr>
          <p:cNvPr id="4" name="TextBox 3"/>
          <p:cNvSpPr txBox="1"/>
          <p:nvPr/>
        </p:nvSpPr>
        <p:spPr>
          <a:xfrm>
            <a:off x="690994" y="4429673"/>
            <a:ext cx="7769016" cy="1077218"/>
          </a:xfrm>
          <a:prstGeom prst="rect">
            <a:avLst/>
          </a:prstGeom>
          <a:solidFill>
            <a:srgbClr val="FED915"/>
          </a:solidFill>
          <a:ln>
            <a:solidFill>
              <a:srgbClr val="000000"/>
            </a:solidFill>
          </a:ln>
          <a:effectLst>
            <a:outerShdw blurRad="50800" dist="38100" dir="2700000" algn="tl" rotWithShape="0">
              <a:prstClr val="black">
                <a:alpha val="40000"/>
              </a:prstClr>
            </a:outerShdw>
          </a:effectLst>
        </p:spPr>
        <p:txBody>
          <a:bodyPr wrap="square" rtlCol="0">
            <a:spAutoFit/>
          </a:bodyPr>
          <a:lstStyle/>
          <a:p>
            <a:r>
              <a:rPr lang="en-US" sz="3200" b="1" dirty="0">
                <a:latin typeface="Century Gothic"/>
                <a:cs typeface="Century Gothic"/>
              </a:rPr>
              <a:t>Example</a:t>
            </a:r>
            <a:r>
              <a:rPr lang="en-US" sz="3200" dirty="0">
                <a:latin typeface="Century Gothic"/>
                <a:cs typeface="Century Gothic"/>
              </a:rPr>
              <a:t>: The young girl is as brave </a:t>
            </a:r>
            <a:r>
              <a:rPr lang="en-US" sz="3200" b="1" u="sng" dirty="0">
                <a:latin typeface="Century Gothic"/>
                <a:cs typeface="Century Gothic"/>
              </a:rPr>
              <a:t>as</a:t>
            </a:r>
            <a:r>
              <a:rPr lang="en-US" sz="3200" dirty="0">
                <a:latin typeface="Century Gothic"/>
                <a:cs typeface="Century Gothic"/>
              </a:rPr>
              <a:t> a lion. </a:t>
            </a:r>
          </a:p>
        </p:txBody>
      </p:sp>
    </p:spTree>
    <p:extLst>
      <p:ext uri="{BB962C8B-B14F-4D97-AF65-F5344CB8AC3E}">
        <p14:creationId xmlns:p14="http://schemas.microsoft.com/office/powerpoint/2010/main" val="103102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Personification</a:t>
            </a:r>
          </a:p>
        </p:txBody>
      </p:sp>
      <p:sp>
        <p:nvSpPr>
          <p:cNvPr id="3" name="Content Placeholder 2"/>
          <p:cNvSpPr>
            <a:spLocks noGrp="1"/>
          </p:cNvSpPr>
          <p:nvPr>
            <p:ph idx="1"/>
          </p:nvPr>
        </p:nvSpPr>
        <p:spPr/>
        <p:txBody>
          <a:bodyPr/>
          <a:lstStyle/>
          <a:p>
            <a:pPr marL="0" indent="0">
              <a:buNone/>
            </a:pPr>
            <a:r>
              <a:rPr lang="en-US" dirty="0"/>
              <a:t>Giving inanimate objects human characteristics.</a:t>
            </a:r>
          </a:p>
        </p:txBody>
      </p:sp>
      <p:sp>
        <p:nvSpPr>
          <p:cNvPr id="4" name="TextBox 3"/>
          <p:cNvSpPr txBox="1"/>
          <p:nvPr/>
        </p:nvSpPr>
        <p:spPr>
          <a:xfrm>
            <a:off x="690994" y="4616413"/>
            <a:ext cx="7769016" cy="1077218"/>
          </a:xfrm>
          <a:prstGeom prst="rect">
            <a:avLst/>
          </a:prstGeom>
          <a:solidFill>
            <a:srgbClr val="FED915"/>
          </a:solidFill>
          <a:ln>
            <a:solidFill>
              <a:srgbClr val="000000"/>
            </a:solidFill>
          </a:ln>
          <a:effectLst>
            <a:outerShdw blurRad="50800" dist="38100" dir="2700000" algn="tl" rotWithShape="0">
              <a:prstClr val="black">
                <a:alpha val="40000"/>
              </a:prstClr>
            </a:outerShdw>
          </a:effectLst>
        </p:spPr>
        <p:txBody>
          <a:bodyPr wrap="square" rtlCol="0">
            <a:spAutoFit/>
          </a:bodyPr>
          <a:lstStyle/>
          <a:p>
            <a:r>
              <a:rPr lang="en-US" sz="3200" b="1" dirty="0">
                <a:latin typeface="Century Gothic"/>
                <a:cs typeface="Century Gothic"/>
              </a:rPr>
              <a:t>Example</a:t>
            </a:r>
            <a:r>
              <a:rPr lang="en-US" sz="3200" dirty="0">
                <a:latin typeface="Century Gothic"/>
                <a:cs typeface="Century Gothic"/>
              </a:rPr>
              <a:t>: The </a:t>
            </a:r>
            <a:r>
              <a:rPr lang="en-US" sz="3200" b="1" u="sng" dirty="0">
                <a:latin typeface="Century Gothic"/>
                <a:cs typeface="Century Gothic"/>
              </a:rPr>
              <a:t>lightning</a:t>
            </a:r>
            <a:r>
              <a:rPr lang="en-US" sz="3200" dirty="0">
                <a:latin typeface="Century Gothic"/>
                <a:cs typeface="Century Gothic"/>
              </a:rPr>
              <a:t> </a:t>
            </a:r>
            <a:r>
              <a:rPr lang="en-US" sz="3200" b="1" u="sng" dirty="0">
                <a:latin typeface="Century Gothic"/>
                <a:cs typeface="Century Gothic"/>
              </a:rPr>
              <a:t>danced</a:t>
            </a:r>
            <a:r>
              <a:rPr lang="en-US" sz="3200" dirty="0">
                <a:latin typeface="Century Gothic"/>
                <a:cs typeface="Century Gothic"/>
              </a:rPr>
              <a:t> across the night sky. </a:t>
            </a:r>
          </a:p>
        </p:txBody>
      </p:sp>
    </p:spTree>
    <p:extLst>
      <p:ext uri="{BB962C8B-B14F-4D97-AF65-F5344CB8AC3E}">
        <p14:creationId xmlns:p14="http://schemas.microsoft.com/office/powerpoint/2010/main" val="306270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z="3600" dirty="0"/>
              <a:t>Tropes Involving Word Play &amp; Sounds</a:t>
            </a:r>
          </a:p>
        </p:txBody>
      </p:sp>
      <p:sp>
        <p:nvSpPr>
          <p:cNvPr id="8" name="Content Placeholder 7"/>
          <p:cNvSpPr>
            <a:spLocks noGrp="1"/>
          </p:cNvSpPr>
          <p:nvPr>
            <p:ph idx="1"/>
          </p:nvPr>
        </p:nvSpPr>
        <p:spPr/>
        <p:txBody>
          <a:bodyPr/>
          <a:lstStyle/>
          <a:p>
            <a:r>
              <a:rPr lang="en-US" dirty="0"/>
              <a:t>These tropes have the effect of </a:t>
            </a:r>
            <a:r>
              <a:rPr lang="en-US" b="1" dirty="0"/>
              <a:t>using sounds</a:t>
            </a:r>
            <a:r>
              <a:rPr lang="en-US" dirty="0"/>
              <a:t> to </a:t>
            </a:r>
            <a:r>
              <a:rPr lang="en-US" b="1" dirty="0"/>
              <a:t>create and enhance meaning</a:t>
            </a:r>
            <a:r>
              <a:rPr lang="en-US" dirty="0"/>
              <a:t>. </a:t>
            </a:r>
          </a:p>
          <a:p>
            <a:pPr lvl="1"/>
            <a:r>
              <a:rPr lang="en-US" dirty="0"/>
              <a:t>Alliteration</a:t>
            </a:r>
          </a:p>
          <a:p>
            <a:pPr lvl="1"/>
            <a:r>
              <a:rPr lang="en-US" dirty="0"/>
              <a:t>Assonance</a:t>
            </a:r>
          </a:p>
          <a:p>
            <a:pPr lvl="1"/>
            <a:r>
              <a:rPr lang="en-US" dirty="0"/>
              <a:t>Consonance</a:t>
            </a:r>
          </a:p>
          <a:p>
            <a:pPr lvl="1"/>
            <a:r>
              <a:rPr lang="en-US" dirty="0"/>
              <a:t>Onomatopoeia</a:t>
            </a:r>
          </a:p>
          <a:p>
            <a:pPr lvl="1"/>
            <a:endParaRPr lang="en-US" dirty="0"/>
          </a:p>
          <a:p>
            <a:pPr marL="0" indent="0">
              <a:buNone/>
            </a:pPr>
            <a:endParaRPr lang="en-US" dirty="0"/>
          </a:p>
          <a:p>
            <a:endParaRPr lang="en-US" dirty="0"/>
          </a:p>
        </p:txBody>
      </p:sp>
    </p:spTree>
    <p:extLst>
      <p:ext uri="{BB962C8B-B14F-4D97-AF65-F5344CB8AC3E}">
        <p14:creationId xmlns:p14="http://schemas.microsoft.com/office/powerpoint/2010/main" val="17573379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Alliteration</a:t>
            </a:r>
          </a:p>
        </p:txBody>
      </p:sp>
      <p:sp>
        <p:nvSpPr>
          <p:cNvPr id="3" name="Content Placeholder 2"/>
          <p:cNvSpPr>
            <a:spLocks noGrp="1"/>
          </p:cNvSpPr>
          <p:nvPr>
            <p:ph idx="1"/>
          </p:nvPr>
        </p:nvSpPr>
        <p:spPr/>
        <p:txBody>
          <a:bodyPr/>
          <a:lstStyle/>
          <a:p>
            <a:pPr marL="0" indent="0">
              <a:buNone/>
            </a:pPr>
            <a:r>
              <a:rPr lang="en-US" dirty="0"/>
              <a:t>The repetition of the same letter at the beginning of adjacent or closely placed words.</a:t>
            </a:r>
          </a:p>
        </p:txBody>
      </p:sp>
      <p:sp>
        <p:nvSpPr>
          <p:cNvPr id="4" name="TextBox 3"/>
          <p:cNvSpPr txBox="1"/>
          <p:nvPr/>
        </p:nvSpPr>
        <p:spPr>
          <a:xfrm>
            <a:off x="690994" y="3350479"/>
            <a:ext cx="7769016" cy="2677656"/>
          </a:xfrm>
          <a:prstGeom prst="rect">
            <a:avLst/>
          </a:prstGeom>
          <a:solidFill>
            <a:srgbClr val="FED915"/>
          </a:solidFill>
          <a:ln>
            <a:solidFill>
              <a:srgbClr val="000000"/>
            </a:solidFill>
          </a:ln>
          <a:effectLst>
            <a:outerShdw blurRad="50800" dist="38100" dir="2700000" algn="tl" rotWithShape="0">
              <a:prstClr val="black">
                <a:alpha val="40000"/>
              </a:prstClr>
            </a:outerShdw>
          </a:effectLst>
        </p:spPr>
        <p:txBody>
          <a:bodyPr wrap="square" rtlCol="0">
            <a:spAutoFit/>
          </a:bodyPr>
          <a:lstStyle/>
          <a:p>
            <a:r>
              <a:rPr lang="en-US" sz="3200" b="1" dirty="0">
                <a:latin typeface="Century Gothic"/>
                <a:cs typeface="Century Gothic"/>
              </a:rPr>
              <a:t>Example</a:t>
            </a:r>
            <a:r>
              <a:rPr lang="en-US" sz="3200" dirty="0">
                <a:latin typeface="Century Gothic"/>
                <a:cs typeface="Century Gothic"/>
              </a:rPr>
              <a:t>: “They are part of the </a:t>
            </a:r>
            <a:r>
              <a:rPr lang="en-US" sz="3200" b="1" u="sng" dirty="0">
                <a:latin typeface="Century Gothic"/>
                <a:cs typeface="Century Gothic"/>
              </a:rPr>
              <a:t>f</a:t>
            </a:r>
            <a:r>
              <a:rPr lang="en-US" sz="3200" dirty="0">
                <a:latin typeface="Century Gothic"/>
                <a:cs typeface="Century Gothic"/>
              </a:rPr>
              <a:t>inest </a:t>
            </a:r>
            <a:r>
              <a:rPr lang="en-US" sz="3200" b="1" u="sng" dirty="0">
                <a:latin typeface="Century Gothic"/>
                <a:cs typeface="Century Gothic"/>
              </a:rPr>
              <a:t>f</a:t>
            </a:r>
            <a:r>
              <a:rPr lang="en-US" sz="3200" dirty="0">
                <a:latin typeface="Century Gothic"/>
                <a:cs typeface="Century Gothic"/>
              </a:rPr>
              <a:t>ighting </a:t>
            </a:r>
            <a:r>
              <a:rPr lang="en-US" sz="3200" b="1" u="sng" dirty="0">
                <a:latin typeface="Century Gothic"/>
                <a:cs typeface="Century Gothic"/>
              </a:rPr>
              <a:t>f</a:t>
            </a:r>
            <a:r>
              <a:rPr lang="en-US" sz="3200" dirty="0">
                <a:latin typeface="Century Gothic"/>
                <a:cs typeface="Century Gothic"/>
              </a:rPr>
              <a:t>orce that the world has ever known.”</a:t>
            </a:r>
          </a:p>
          <a:p>
            <a:endParaRPr lang="en-US" sz="3200" dirty="0">
              <a:latin typeface="Century Gothic"/>
              <a:cs typeface="Century Gothic"/>
            </a:endParaRPr>
          </a:p>
          <a:p>
            <a:r>
              <a:rPr lang="en-US" sz="2000" i="1" dirty="0">
                <a:latin typeface="Century Gothic"/>
                <a:cs typeface="Century Gothic"/>
              </a:rPr>
              <a:t>President Barack Obama, Fort Hood Memorial Service Speech - November 10, 2009.</a:t>
            </a:r>
          </a:p>
        </p:txBody>
      </p:sp>
    </p:spTree>
    <p:extLst>
      <p:ext uri="{BB962C8B-B14F-4D97-AF65-F5344CB8AC3E}">
        <p14:creationId xmlns:p14="http://schemas.microsoft.com/office/powerpoint/2010/main" val="354950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Assonance</a:t>
            </a:r>
          </a:p>
        </p:txBody>
      </p:sp>
      <p:sp>
        <p:nvSpPr>
          <p:cNvPr id="3" name="Content Placeholder 2"/>
          <p:cNvSpPr>
            <a:spLocks noGrp="1"/>
          </p:cNvSpPr>
          <p:nvPr>
            <p:ph idx="1"/>
          </p:nvPr>
        </p:nvSpPr>
        <p:spPr/>
        <p:txBody>
          <a:bodyPr/>
          <a:lstStyle/>
          <a:p>
            <a:pPr marL="0" indent="0">
              <a:buNone/>
            </a:pPr>
            <a:r>
              <a:rPr lang="en-US" dirty="0"/>
              <a:t>The repetition of vowel sounds between different consonants inside a line.</a:t>
            </a:r>
          </a:p>
        </p:txBody>
      </p:sp>
      <p:sp>
        <p:nvSpPr>
          <p:cNvPr id="4" name="TextBox 3"/>
          <p:cNvSpPr txBox="1"/>
          <p:nvPr/>
        </p:nvSpPr>
        <p:spPr>
          <a:xfrm>
            <a:off x="690994" y="3350479"/>
            <a:ext cx="7769016" cy="1877437"/>
          </a:xfrm>
          <a:prstGeom prst="rect">
            <a:avLst/>
          </a:prstGeom>
          <a:solidFill>
            <a:srgbClr val="FED915"/>
          </a:solidFill>
          <a:ln>
            <a:solidFill>
              <a:srgbClr val="000000"/>
            </a:solidFill>
          </a:ln>
          <a:effectLst>
            <a:outerShdw blurRad="50800" dist="38100" dir="2700000" algn="tl" rotWithShape="0">
              <a:prstClr val="black">
                <a:alpha val="40000"/>
              </a:prstClr>
            </a:outerShdw>
          </a:effectLst>
        </p:spPr>
        <p:txBody>
          <a:bodyPr wrap="square" rtlCol="0">
            <a:spAutoFit/>
          </a:bodyPr>
          <a:lstStyle/>
          <a:p>
            <a:r>
              <a:rPr lang="en-US" sz="3200" b="1" dirty="0">
                <a:latin typeface="Century Gothic"/>
                <a:cs typeface="Century Gothic"/>
              </a:rPr>
              <a:t>Example</a:t>
            </a:r>
            <a:r>
              <a:rPr lang="en-US" sz="3200" dirty="0">
                <a:latin typeface="Century Gothic"/>
                <a:cs typeface="Century Gothic"/>
              </a:rPr>
              <a:t>: “F</a:t>
            </a:r>
            <a:r>
              <a:rPr lang="en-US" sz="3200" b="1" u="sng" dirty="0">
                <a:latin typeface="Century Gothic"/>
                <a:cs typeface="Century Gothic"/>
              </a:rPr>
              <a:t>i</a:t>
            </a:r>
            <a:r>
              <a:rPr lang="en-US" sz="3200" dirty="0">
                <a:latin typeface="Century Gothic"/>
                <a:cs typeface="Century Gothic"/>
              </a:rPr>
              <a:t>re at the pr</a:t>
            </a:r>
            <a:r>
              <a:rPr lang="en-US" sz="3200" b="1" u="sng" dirty="0">
                <a:latin typeface="Century Gothic"/>
                <a:cs typeface="Century Gothic"/>
              </a:rPr>
              <a:t>i</a:t>
            </a:r>
            <a:r>
              <a:rPr lang="en-US" sz="3200" dirty="0">
                <a:latin typeface="Century Gothic"/>
                <a:cs typeface="Century Gothic"/>
              </a:rPr>
              <a:t>vate </a:t>
            </a:r>
            <a:r>
              <a:rPr lang="en-US" sz="3200" b="1" u="sng" dirty="0">
                <a:latin typeface="Century Gothic"/>
                <a:cs typeface="Century Gothic"/>
              </a:rPr>
              <a:t>eye</a:t>
            </a:r>
            <a:r>
              <a:rPr lang="en-US" sz="3200" dirty="0">
                <a:latin typeface="Century Gothic"/>
                <a:cs typeface="Century Gothic"/>
              </a:rPr>
              <a:t> h</a:t>
            </a:r>
            <a:r>
              <a:rPr lang="en-US" sz="3200" b="1" u="sng" dirty="0">
                <a:latin typeface="Century Gothic"/>
                <a:cs typeface="Century Gothic"/>
              </a:rPr>
              <a:t>i</a:t>
            </a:r>
            <a:r>
              <a:rPr lang="en-US" sz="3200" dirty="0">
                <a:latin typeface="Century Gothic"/>
                <a:cs typeface="Century Gothic"/>
              </a:rPr>
              <a:t>red to pr</a:t>
            </a:r>
            <a:r>
              <a:rPr lang="en-US" sz="3200" b="1" u="sng" dirty="0">
                <a:latin typeface="Century Gothic"/>
                <a:cs typeface="Century Gothic"/>
              </a:rPr>
              <a:t>y</a:t>
            </a:r>
            <a:r>
              <a:rPr lang="en-US" sz="3200" dirty="0">
                <a:latin typeface="Century Gothic"/>
                <a:cs typeface="Century Gothic"/>
              </a:rPr>
              <a:t> in m</a:t>
            </a:r>
            <a:r>
              <a:rPr lang="en-US" sz="3200" b="1" u="sng" dirty="0">
                <a:latin typeface="Century Gothic"/>
                <a:cs typeface="Century Gothic"/>
              </a:rPr>
              <a:t>y</a:t>
            </a:r>
            <a:r>
              <a:rPr lang="en-US" sz="3200" dirty="0">
                <a:latin typeface="Century Gothic"/>
                <a:cs typeface="Century Gothic"/>
              </a:rPr>
              <a:t> business”</a:t>
            </a:r>
          </a:p>
          <a:p>
            <a:endParaRPr lang="en-US" sz="3200" dirty="0">
              <a:latin typeface="Century Gothic"/>
              <a:cs typeface="Century Gothic"/>
            </a:endParaRPr>
          </a:p>
          <a:p>
            <a:r>
              <a:rPr lang="en-US" sz="2000" i="1" dirty="0">
                <a:latin typeface="Century Gothic"/>
                <a:cs typeface="Century Gothic"/>
              </a:rPr>
              <a:t>Eminem</a:t>
            </a:r>
          </a:p>
        </p:txBody>
      </p:sp>
    </p:spTree>
    <p:extLst>
      <p:ext uri="{BB962C8B-B14F-4D97-AF65-F5344CB8AC3E}">
        <p14:creationId xmlns:p14="http://schemas.microsoft.com/office/powerpoint/2010/main" val="327050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Consonance</a:t>
            </a:r>
          </a:p>
        </p:txBody>
      </p:sp>
      <p:sp>
        <p:nvSpPr>
          <p:cNvPr id="3" name="Content Placeholder 2"/>
          <p:cNvSpPr>
            <a:spLocks noGrp="1"/>
          </p:cNvSpPr>
          <p:nvPr>
            <p:ph idx="1"/>
          </p:nvPr>
        </p:nvSpPr>
        <p:spPr/>
        <p:txBody>
          <a:bodyPr/>
          <a:lstStyle/>
          <a:p>
            <a:pPr marL="0" indent="0">
              <a:buNone/>
            </a:pPr>
            <a:r>
              <a:rPr lang="en-US" dirty="0"/>
              <a:t>The repetition of the same consonant sounds repeated in a group of words. </a:t>
            </a:r>
          </a:p>
        </p:txBody>
      </p:sp>
      <p:sp>
        <p:nvSpPr>
          <p:cNvPr id="4" name="TextBox 3"/>
          <p:cNvSpPr txBox="1"/>
          <p:nvPr/>
        </p:nvSpPr>
        <p:spPr>
          <a:xfrm>
            <a:off x="690994" y="3350479"/>
            <a:ext cx="7769016" cy="1077218"/>
          </a:xfrm>
          <a:prstGeom prst="rect">
            <a:avLst/>
          </a:prstGeom>
          <a:solidFill>
            <a:srgbClr val="FED915"/>
          </a:solidFill>
          <a:ln>
            <a:solidFill>
              <a:srgbClr val="000000"/>
            </a:solidFill>
          </a:ln>
          <a:effectLst>
            <a:outerShdw blurRad="50800" dist="38100" dir="2700000" algn="tl" rotWithShape="0">
              <a:prstClr val="black">
                <a:alpha val="40000"/>
              </a:prstClr>
            </a:outerShdw>
          </a:effectLst>
        </p:spPr>
        <p:txBody>
          <a:bodyPr wrap="square" rtlCol="0">
            <a:spAutoFit/>
          </a:bodyPr>
          <a:lstStyle/>
          <a:p>
            <a:r>
              <a:rPr lang="en-US" sz="3200" b="1" dirty="0">
                <a:latin typeface="Century Gothic"/>
                <a:cs typeface="Century Gothic"/>
              </a:rPr>
              <a:t>Example</a:t>
            </a:r>
            <a:r>
              <a:rPr lang="en-US" sz="3200" dirty="0">
                <a:latin typeface="Century Gothic"/>
                <a:cs typeface="Century Gothic"/>
              </a:rPr>
              <a:t>: The ea</a:t>
            </a:r>
            <a:r>
              <a:rPr lang="en-US" sz="3200" b="1" u="sng" dirty="0">
                <a:latin typeface="Century Gothic"/>
                <a:cs typeface="Century Gothic"/>
              </a:rPr>
              <a:t>r</a:t>
            </a:r>
            <a:r>
              <a:rPr lang="en-US" sz="3200" dirty="0">
                <a:latin typeface="Century Gothic"/>
                <a:cs typeface="Century Gothic"/>
              </a:rPr>
              <a:t>ly bi</a:t>
            </a:r>
            <a:r>
              <a:rPr lang="en-US" sz="3200" b="1" u="sng" dirty="0">
                <a:latin typeface="Century Gothic"/>
                <a:cs typeface="Century Gothic"/>
              </a:rPr>
              <a:t>r</a:t>
            </a:r>
            <a:r>
              <a:rPr lang="en-US" sz="3200" dirty="0">
                <a:latin typeface="Century Gothic"/>
                <a:cs typeface="Century Gothic"/>
              </a:rPr>
              <a:t>d gets the wo</a:t>
            </a:r>
            <a:r>
              <a:rPr lang="en-US" sz="3200" b="1" u="sng" dirty="0">
                <a:latin typeface="Century Gothic"/>
                <a:cs typeface="Century Gothic"/>
              </a:rPr>
              <a:t>r</a:t>
            </a:r>
            <a:r>
              <a:rPr lang="en-US" sz="3200" dirty="0">
                <a:latin typeface="Century Gothic"/>
                <a:cs typeface="Century Gothic"/>
              </a:rPr>
              <a:t>m.</a:t>
            </a:r>
          </a:p>
        </p:txBody>
      </p:sp>
    </p:spTree>
    <p:extLst>
      <p:ext uri="{BB962C8B-B14F-4D97-AF65-F5344CB8AC3E}">
        <p14:creationId xmlns:p14="http://schemas.microsoft.com/office/powerpoint/2010/main" val="408552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Onomatopoeia </a:t>
            </a:r>
          </a:p>
        </p:txBody>
      </p:sp>
      <p:sp>
        <p:nvSpPr>
          <p:cNvPr id="3" name="Content Placeholder 2"/>
          <p:cNvSpPr>
            <a:spLocks noGrp="1"/>
          </p:cNvSpPr>
          <p:nvPr>
            <p:ph idx="1"/>
          </p:nvPr>
        </p:nvSpPr>
        <p:spPr/>
        <p:txBody>
          <a:bodyPr/>
          <a:lstStyle/>
          <a:p>
            <a:r>
              <a:rPr lang="en-US" dirty="0"/>
              <a:t>The intentional use of words that sound like their meaning.</a:t>
            </a:r>
          </a:p>
        </p:txBody>
      </p:sp>
      <p:sp>
        <p:nvSpPr>
          <p:cNvPr id="4" name="TextBox 3"/>
          <p:cNvSpPr txBox="1"/>
          <p:nvPr/>
        </p:nvSpPr>
        <p:spPr>
          <a:xfrm>
            <a:off x="690994" y="5161850"/>
            <a:ext cx="7769016" cy="584776"/>
          </a:xfrm>
          <a:prstGeom prst="rect">
            <a:avLst/>
          </a:prstGeom>
          <a:solidFill>
            <a:srgbClr val="FED915"/>
          </a:solidFill>
          <a:ln>
            <a:solidFill>
              <a:srgbClr val="000000"/>
            </a:solidFill>
          </a:ln>
          <a:effectLst>
            <a:outerShdw blurRad="50800" dist="38100" dir="2700000" algn="tl" rotWithShape="0">
              <a:prstClr val="black">
                <a:alpha val="40000"/>
              </a:prstClr>
            </a:outerShdw>
          </a:effectLst>
        </p:spPr>
        <p:txBody>
          <a:bodyPr wrap="square" rtlCol="0">
            <a:spAutoFit/>
          </a:bodyPr>
          <a:lstStyle/>
          <a:p>
            <a:r>
              <a:rPr lang="en-US" sz="3200" b="1" dirty="0">
                <a:latin typeface="Century Gothic"/>
                <a:cs typeface="Century Gothic"/>
              </a:rPr>
              <a:t>Examples</a:t>
            </a:r>
            <a:r>
              <a:rPr lang="en-US" sz="3200" dirty="0">
                <a:latin typeface="Century Gothic"/>
                <a:cs typeface="Century Gothic"/>
              </a:rPr>
              <a:t>: Buzz, Zap, Pow</a:t>
            </a:r>
          </a:p>
        </p:txBody>
      </p:sp>
    </p:spTree>
    <p:extLst>
      <p:ext uri="{BB962C8B-B14F-4D97-AF65-F5344CB8AC3E}">
        <p14:creationId xmlns:p14="http://schemas.microsoft.com/office/powerpoint/2010/main" val="184085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lstStyle/>
          <a:p>
            <a:r>
              <a:rPr lang="en-US" dirty="0"/>
              <a:t>Before You Read</a:t>
            </a:r>
          </a:p>
        </p:txBody>
      </p:sp>
      <p:sp>
        <p:nvSpPr>
          <p:cNvPr id="3" name="Content Placeholder 2"/>
          <p:cNvSpPr>
            <a:spLocks noGrp="1"/>
          </p:cNvSpPr>
          <p:nvPr>
            <p:ph idx="1"/>
          </p:nvPr>
        </p:nvSpPr>
        <p:spPr>
          <a:noFill/>
          <a:ln>
            <a:noFill/>
          </a:ln>
        </p:spPr>
        <p:txBody>
          <a:bodyPr/>
          <a:lstStyle/>
          <a:p>
            <a:r>
              <a:rPr lang="en-US" dirty="0"/>
              <a:t>When it comes to rhetorical analysis, there are several things you should do before you even begin reading.</a:t>
            </a:r>
          </a:p>
          <a:p>
            <a:r>
              <a:rPr lang="en-US" b="1" dirty="0"/>
              <a:t>You should analyze…</a:t>
            </a:r>
          </a:p>
          <a:p>
            <a:pPr lvl="1"/>
            <a:r>
              <a:rPr lang="en-US" dirty="0"/>
              <a:t>The speaker</a:t>
            </a:r>
          </a:p>
          <a:p>
            <a:pPr lvl="1"/>
            <a:r>
              <a:rPr lang="en-US" dirty="0"/>
              <a:t>The context</a:t>
            </a:r>
          </a:p>
          <a:p>
            <a:pPr lvl="1"/>
            <a:endParaRPr lang="en-US" dirty="0"/>
          </a:p>
          <a:p>
            <a:endParaRPr lang="en-US" dirty="0"/>
          </a:p>
        </p:txBody>
      </p:sp>
    </p:spTree>
    <p:extLst>
      <p:ext uri="{BB962C8B-B14F-4D97-AF65-F5344CB8AC3E}">
        <p14:creationId xmlns:p14="http://schemas.microsoft.com/office/powerpoint/2010/main" val="39621419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Tropes Involving Statement</a:t>
            </a:r>
          </a:p>
        </p:txBody>
      </p:sp>
      <p:sp>
        <p:nvSpPr>
          <p:cNvPr id="8" name="Content Placeholder 7"/>
          <p:cNvSpPr>
            <a:spLocks noGrp="1"/>
          </p:cNvSpPr>
          <p:nvPr>
            <p:ph idx="1"/>
          </p:nvPr>
        </p:nvSpPr>
        <p:spPr/>
        <p:txBody>
          <a:bodyPr/>
          <a:lstStyle/>
          <a:p>
            <a:r>
              <a:rPr lang="en-US" dirty="0"/>
              <a:t>Tropes involving overstatement or understatement have the effect of </a:t>
            </a:r>
            <a:r>
              <a:rPr lang="en-US" b="1" dirty="0"/>
              <a:t>using exaggerations </a:t>
            </a:r>
            <a:r>
              <a:rPr lang="en-US" dirty="0"/>
              <a:t>to </a:t>
            </a:r>
            <a:r>
              <a:rPr lang="en-US" b="1" dirty="0"/>
              <a:t>create or enhance meaning</a:t>
            </a:r>
            <a:r>
              <a:rPr lang="en-US" dirty="0"/>
              <a:t>. </a:t>
            </a:r>
          </a:p>
          <a:p>
            <a:pPr lvl="1"/>
            <a:r>
              <a:rPr lang="en-US" dirty="0"/>
              <a:t>Hyperbole</a:t>
            </a:r>
          </a:p>
          <a:p>
            <a:pPr lvl="1"/>
            <a:r>
              <a:rPr lang="en-US" dirty="0"/>
              <a:t>Oxymoron</a:t>
            </a:r>
          </a:p>
          <a:p>
            <a:pPr lvl="1"/>
            <a:r>
              <a:rPr lang="en-US" dirty="0"/>
              <a:t>Rhetorical Question </a:t>
            </a:r>
          </a:p>
          <a:p>
            <a:pPr lvl="1"/>
            <a:endParaRPr lang="en-US" dirty="0"/>
          </a:p>
          <a:p>
            <a:pPr marL="0" indent="0">
              <a:buNone/>
            </a:pPr>
            <a:endParaRPr lang="en-US" dirty="0"/>
          </a:p>
          <a:p>
            <a:endParaRPr lang="en-US" dirty="0"/>
          </a:p>
        </p:txBody>
      </p:sp>
    </p:spTree>
    <p:extLst>
      <p:ext uri="{BB962C8B-B14F-4D97-AF65-F5344CB8AC3E}">
        <p14:creationId xmlns:p14="http://schemas.microsoft.com/office/powerpoint/2010/main" val="17573379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Hyperbole</a:t>
            </a:r>
          </a:p>
        </p:txBody>
      </p:sp>
      <p:sp>
        <p:nvSpPr>
          <p:cNvPr id="3" name="Content Placeholder 2"/>
          <p:cNvSpPr>
            <a:spLocks noGrp="1"/>
          </p:cNvSpPr>
          <p:nvPr>
            <p:ph idx="1"/>
          </p:nvPr>
        </p:nvSpPr>
        <p:spPr/>
        <p:txBody>
          <a:bodyPr/>
          <a:lstStyle/>
          <a:p>
            <a:r>
              <a:rPr lang="en-US" dirty="0"/>
              <a:t>A gross exaggeration to make an effect or to highlight something.</a:t>
            </a:r>
          </a:p>
        </p:txBody>
      </p:sp>
      <p:sp>
        <p:nvSpPr>
          <p:cNvPr id="4" name="TextBox 3"/>
          <p:cNvSpPr txBox="1"/>
          <p:nvPr/>
        </p:nvSpPr>
        <p:spPr>
          <a:xfrm>
            <a:off x="690994" y="3350479"/>
            <a:ext cx="7769016" cy="2677656"/>
          </a:xfrm>
          <a:prstGeom prst="rect">
            <a:avLst/>
          </a:prstGeom>
          <a:solidFill>
            <a:srgbClr val="FED915"/>
          </a:solidFill>
          <a:ln>
            <a:solidFill>
              <a:srgbClr val="000000"/>
            </a:solidFill>
          </a:ln>
          <a:effectLst>
            <a:outerShdw blurRad="50800" dist="38100" dir="2700000" algn="tl" rotWithShape="0">
              <a:prstClr val="black">
                <a:alpha val="40000"/>
              </a:prstClr>
            </a:outerShdw>
          </a:effectLst>
        </p:spPr>
        <p:txBody>
          <a:bodyPr wrap="square" rtlCol="0">
            <a:spAutoFit/>
          </a:bodyPr>
          <a:lstStyle/>
          <a:p>
            <a:r>
              <a:rPr lang="en-US" sz="3200" b="1" dirty="0">
                <a:latin typeface="Century Gothic"/>
                <a:cs typeface="Century Gothic"/>
              </a:rPr>
              <a:t>Example</a:t>
            </a:r>
            <a:r>
              <a:rPr lang="en-US" sz="3200" dirty="0">
                <a:latin typeface="Century Gothic"/>
                <a:cs typeface="Century Gothic"/>
              </a:rPr>
              <a:t>: “So first of all, let me assert my firm belief that </a:t>
            </a:r>
            <a:r>
              <a:rPr lang="en-US" sz="3200" b="1" u="sng" dirty="0">
                <a:latin typeface="Century Gothic"/>
                <a:cs typeface="Century Gothic"/>
              </a:rPr>
              <a:t>the only thing we have to fear is fear itsel</a:t>
            </a:r>
            <a:r>
              <a:rPr lang="en-US" sz="3200" b="1" dirty="0">
                <a:latin typeface="Century Gothic"/>
                <a:cs typeface="Century Gothic"/>
              </a:rPr>
              <a:t>f.</a:t>
            </a:r>
            <a:r>
              <a:rPr lang="en-US" sz="3200" dirty="0">
                <a:latin typeface="Century Gothic"/>
                <a:cs typeface="Century Gothic"/>
              </a:rPr>
              <a:t>”</a:t>
            </a:r>
          </a:p>
          <a:p>
            <a:endParaRPr lang="en-US" sz="3200" dirty="0">
              <a:latin typeface="Century Gothic"/>
              <a:cs typeface="Century Gothic"/>
            </a:endParaRPr>
          </a:p>
          <a:p>
            <a:r>
              <a:rPr lang="en-US" sz="2000" i="1" dirty="0">
                <a:latin typeface="Century Gothic"/>
                <a:cs typeface="Century Gothic"/>
              </a:rPr>
              <a:t>President Franklin Delano Roosevelt, First Inaugural Address - March 4, 1933</a:t>
            </a:r>
          </a:p>
        </p:txBody>
      </p:sp>
    </p:spTree>
    <p:extLst>
      <p:ext uri="{BB962C8B-B14F-4D97-AF65-F5344CB8AC3E}">
        <p14:creationId xmlns:p14="http://schemas.microsoft.com/office/powerpoint/2010/main" val="314123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Oxymoron</a:t>
            </a:r>
          </a:p>
        </p:txBody>
      </p:sp>
      <p:sp>
        <p:nvSpPr>
          <p:cNvPr id="3" name="Content Placeholder 2"/>
          <p:cNvSpPr>
            <a:spLocks noGrp="1"/>
          </p:cNvSpPr>
          <p:nvPr>
            <p:ph idx="1"/>
          </p:nvPr>
        </p:nvSpPr>
        <p:spPr/>
        <p:txBody>
          <a:bodyPr/>
          <a:lstStyle/>
          <a:p>
            <a:r>
              <a:rPr lang="en-US" dirty="0"/>
              <a:t>The intentional use of an apparent contradiction. </a:t>
            </a:r>
          </a:p>
        </p:txBody>
      </p:sp>
      <p:sp>
        <p:nvSpPr>
          <p:cNvPr id="4" name="TextBox 3"/>
          <p:cNvSpPr txBox="1"/>
          <p:nvPr/>
        </p:nvSpPr>
        <p:spPr>
          <a:xfrm>
            <a:off x="690994" y="4676328"/>
            <a:ext cx="7769016" cy="1077218"/>
          </a:xfrm>
          <a:prstGeom prst="rect">
            <a:avLst/>
          </a:prstGeom>
          <a:solidFill>
            <a:srgbClr val="FED915"/>
          </a:solidFill>
          <a:ln>
            <a:solidFill>
              <a:srgbClr val="000000"/>
            </a:solidFill>
          </a:ln>
          <a:effectLst>
            <a:outerShdw blurRad="50800" dist="38100" dir="2700000" algn="tl" rotWithShape="0">
              <a:prstClr val="black">
                <a:alpha val="40000"/>
              </a:prstClr>
            </a:outerShdw>
          </a:effectLst>
        </p:spPr>
        <p:txBody>
          <a:bodyPr wrap="square" rtlCol="0">
            <a:spAutoFit/>
          </a:bodyPr>
          <a:lstStyle/>
          <a:p>
            <a:r>
              <a:rPr lang="en-US" sz="3200" b="1" dirty="0">
                <a:latin typeface="Century Gothic"/>
                <a:cs typeface="Century Gothic"/>
              </a:rPr>
              <a:t>Examples</a:t>
            </a:r>
            <a:r>
              <a:rPr lang="en-US" sz="3200" dirty="0">
                <a:latin typeface="Century Gothic"/>
                <a:cs typeface="Century Gothic"/>
              </a:rPr>
              <a:t>: Great Depression, jumbo shrimp, only choice</a:t>
            </a:r>
          </a:p>
        </p:txBody>
      </p:sp>
    </p:spTree>
    <p:extLst>
      <p:ext uri="{BB962C8B-B14F-4D97-AF65-F5344CB8AC3E}">
        <p14:creationId xmlns:p14="http://schemas.microsoft.com/office/powerpoint/2010/main" val="22479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Rhetorical Question</a:t>
            </a:r>
          </a:p>
        </p:txBody>
      </p:sp>
      <p:sp>
        <p:nvSpPr>
          <p:cNvPr id="3" name="Content Placeholder 2"/>
          <p:cNvSpPr>
            <a:spLocks noGrp="1"/>
          </p:cNvSpPr>
          <p:nvPr>
            <p:ph idx="1"/>
          </p:nvPr>
        </p:nvSpPr>
        <p:spPr/>
        <p:txBody>
          <a:bodyPr/>
          <a:lstStyle/>
          <a:p>
            <a:pPr marL="0" indent="0">
              <a:buNone/>
            </a:pPr>
            <a:r>
              <a:rPr lang="en-US" dirty="0"/>
              <a:t>The purposeful inclusion of a question intended not to be answered, but to evoke deep thought. </a:t>
            </a:r>
          </a:p>
        </p:txBody>
      </p:sp>
      <p:sp>
        <p:nvSpPr>
          <p:cNvPr id="4" name="TextBox 3"/>
          <p:cNvSpPr txBox="1"/>
          <p:nvPr/>
        </p:nvSpPr>
        <p:spPr>
          <a:xfrm>
            <a:off x="690994" y="4695002"/>
            <a:ext cx="7769016" cy="1077218"/>
          </a:xfrm>
          <a:prstGeom prst="rect">
            <a:avLst/>
          </a:prstGeom>
          <a:solidFill>
            <a:srgbClr val="FED915"/>
          </a:solidFill>
          <a:ln>
            <a:solidFill>
              <a:srgbClr val="000000"/>
            </a:solidFill>
          </a:ln>
          <a:effectLst>
            <a:outerShdw blurRad="50800" dist="38100" dir="2700000" algn="tl" rotWithShape="0">
              <a:prstClr val="black">
                <a:alpha val="40000"/>
              </a:prstClr>
            </a:outerShdw>
          </a:effectLst>
        </p:spPr>
        <p:txBody>
          <a:bodyPr wrap="square" rtlCol="0">
            <a:spAutoFit/>
          </a:bodyPr>
          <a:lstStyle/>
          <a:p>
            <a:r>
              <a:rPr lang="en-US" sz="3200" b="1" dirty="0">
                <a:latin typeface="Century Gothic"/>
                <a:cs typeface="Century Gothic"/>
              </a:rPr>
              <a:t>Example</a:t>
            </a:r>
            <a:r>
              <a:rPr lang="en-US" sz="3200" dirty="0">
                <a:latin typeface="Century Gothic"/>
                <a:cs typeface="Century Gothic"/>
              </a:rPr>
              <a:t>: Why should we even learn to read anyways?</a:t>
            </a:r>
          </a:p>
        </p:txBody>
      </p:sp>
    </p:spTree>
    <p:extLst>
      <p:ext uri="{BB962C8B-B14F-4D97-AF65-F5344CB8AC3E}">
        <p14:creationId xmlns:p14="http://schemas.microsoft.com/office/powerpoint/2010/main" val="105677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Tropes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32468123"/>
              </p:ext>
            </p:extLst>
          </p:nvPr>
        </p:nvGraphicFramePr>
        <p:xfrm>
          <a:off x="457200" y="1600200"/>
          <a:ext cx="8229600" cy="4456748"/>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r>
                        <a:rPr lang="en-US" sz="2400" b="1" dirty="0">
                          <a:latin typeface="Century Gothic"/>
                          <a:cs typeface="Century Gothic"/>
                        </a:rPr>
                        <a:t>Comparison </a:t>
                      </a:r>
                    </a:p>
                  </a:txBody>
                  <a:tcPr>
                    <a:lnL w="3810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rgbClr val="FED915"/>
                    </a:solidFill>
                  </a:tcPr>
                </a:tc>
                <a:tc>
                  <a:txBody>
                    <a:bodyPr/>
                    <a:lstStyle/>
                    <a:p>
                      <a:pPr algn="ctr"/>
                      <a:r>
                        <a:rPr lang="en-US" sz="2400" b="1" dirty="0">
                          <a:latin typeface="Century Gothic"/>
                          <a:cs typeface="Century Gothic"/>
                        </a:rPr>
                        <a:t>Word Play</a:t>
                      </a: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rgbClr val="FED915"/>
                    </a:solidFill>
                  </a:tcPr>
                </a:tc>
                <a:tc>
                  <a:txBody>
                    <a:bodyPr/>
                    <a:lstStyle/>
                    <a:p>
                      <a:pPr algn="ctr"/>
                      <a:r>
                        <a:rPr lang="en-US" sz="2400" b="1" dirty="0">
                          <a:latin typeface="Century Gothic"/>
                          <a:cs typeface="Century Gothic"/>
                        </a:rPr>
                        <a:t>Over or Understatement</a:t>
                      </a:r>
                    </a:p>
                  </a:txBody>
                  <a:tcPr>
                    <a:lnL w="1905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rgbClr val="FED915"/>
                    </a:solidFill>
                  </a:tcPr>
                </a:tc>
                <a:extLst>
                  <a:ext uri="{0D108BD9-81ED-4DB2-BD59-A6C34878D82A}">
                    <a16:rowId xmlns:a16="http://schemas.microsoft.com/office/drawing/2014/main" val="10000"/>
                  </a:ext>
                </a:extLst>
              </a:tr>
              <a:tr h="370840">
                <a:tc>
                  <a:txBody>
                    <a:bodyPr/>
                    <a:lstStyle/>
                    <a:p>
                      <a:pPr marL="223838" indent="-223838">
                        <a:lnSpc>
                          <a:spcPct val="200000"/>
                        </a:lnSpc>
                        <a:buFont typeface="Arial"/>
                        <a:buChar char="•"/>
                      </a:pPr>
                      <a:r>
                        <a:rPr lang="en-US" sz="2400" dirty="0">
                          <a:latin typeface="Century Gothic"/>
                          <a:cs typeface="Century Gothic"/>
                        </a:rPr>
                        <a:t>Allusion</a:t>
                      </a:r>
                    </a:p>
                    <a:p>
                      <a:pPr marL="223838" indent="-223838">
                        <a:lnSpc>
                          <a:spcPct val="200000"/>
                        </a:lnSpc>
                        <a:buFont typeface="Arial"/>
                        <a:buChar char="•"/>
                      </a:pPr>
                      <a:r>
                        <a:rPr lang="en-US" sz="2400" dirty="0">
                          <a:latin typeface="Century Gothic"/>
                          <a:cs typeface="Century Gothic"/>
                        </a:rPr>
                        <a:t>Apostrophe</a:t>
                      </a:r>
                    </a:p>
                    <a:p>
                      <a:pPr marL="223838" indent="-223838">
                        <a:lnSpc>
                          <a:spcPct val="200000"/>
                        </a:lnSpc>
                        <a:buFont typeface="Arial"/>
                        <a:buChar char="•"/>
                      </a:pPr>
                      <a:r>
                        <a:rPr lang="en-US" sz="2400" dirty="0">
                          <a:latin typeface="Century Gothic"/>
                          <a:cs typeface="Century Gothic"/>
                        </a:rPr>
                        <a:t>Metaphor</a:t>
                      </a:r>
                    </a:p>
                    <a:p>
                      <a:pPr marL="223838" indent="-223838">
                        <a:lnSpc>
                          <a:spcPct val="200000"/>
                        </a:lnSpc>
                        <a:buFont typeface="Arial"/>
                        <a:buChar char="•"/>
                      </a:pPr>
                      <a:r>
                        <a:rPr lang="en-US" sz="2400" dirty="0">
                          <a:latin typeface="Century Gothic"/>
                          <a:cs typeface="Century Gothic"/>
                        </a:rPr>
                        <a:t>Simile</a:t>
                      </a:r>
                    </a:p>
                    <a:p>
                      <a:pPr marL="223838" indent="-223838">
                        <a:lnSpc>
                          <a:spcPct val="200000"/>
                        </a:lnSpc>
                        <a:buFont typeface="Arial"/>
                        <a:buChar char="•"/>
                      </a:pPr>
                      <a:r>
                        <a:rPr lang="en-US" sz="2400" dirty="0">
                          <a:latin typeface="Century Gothic"/>
                          <a:cs typeface="Century Gothic"/>
                        </a:rPr>
                        <a:t>Personification</a:t>
                      </a:r>
                    </a:p>
                  </a:txBody>
                  <a:tcPr>
                    <a:lnL w="3810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bg1"/>
                    </a:solidFill>
                  </a:tcPr>
                </a:tc>
                <a:tc>
                  <a:txBody>
                    <a:bodyPr/>
                    <a:lstStyle/>
                    <a:p>
                      <a:pPr marL="223838" indent="-223838">
                        <a:lnSpc>
                          <a:spcPct val="200000"/>
                        </a:lnSpc>
                        <a:buFont typeface="Arial"/>
                        <a:buChar char="•"/>
                      </a:pPr>
                      <a:r>
                        <a:rPr lang="en-US" sz="2400" dirty="0">
                          <a:latin typeface="Century Gothic"/>
                          <a:cs typeface="Century Gothic"/>
                        </a:rPr>
                        <a:t>Alliteration</a:t>
                      </a:r>
                    </a:p>
                    <a:p>
                      <a:pPr marL="223838" indent="-223838">
                        <a:lnSpc>
                          <a:spcPct val="200000"/>
                        </a:lnSpc>
                        <a:buFont typeface="Arial"/>
                        <a:buChar char="•"/>
                      </a:pPr>
                      <a:r>
                        <a:rPr lang="en-US" sz="2400" dirty="0">
                          <a:latin typeface="Century Gothic"/>
                          <a:cs typeface="Century Gothic"/>
                        </a:rPr>
                        <a:t>Assonance</a:t>
                      </a:r>
                    </a:p>
                    <a:p>
                      <a:pPr marL="223838" indent="-223838">
                        <a:lnSpc>
                          <a:spcPct val="200000"/>
                        </a:lnSpc>
                        <a:buFont typeface="Arial"/>
                        <a:buChar char="•"/>
                      </a:pPr>
                      <a:r>
                        <a:rPr lang="en-US" sz="2400" dirty="0">
                          <a:latin typeface="Century Gothic"/>
                          <a:cs typeface="Century Gothic"/>
                        </a:rPr>
                        <a:t>Consonance</a:t>
                      </a:r>
                    </a:p>
                    <a:p>
                      <a:pPr marL="223838" indent="-223838">
                        <a:lnSpc>
                          <a:spcPct val="200000"/>
                        </a:lnSpc>
                        <a:buFont typeface="Arial"/>
                        <a:buChar char="•"/>
                      </a:pPr>
                      <a:r>
                        <a:rPr lang="en-US" sz="2400" dirty="0">
                          <a:latin typeface="Century Gothic"/>
                          <a:cs typeface="Century Gothic"/>
                        </a:rPr>
                        <a:t>Onomatopoeia</a:t>
                      </a: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bg1"/>
                    </a:solidFill>
                  </a:tcPr>
                </a:tc>
                <a:tc>
                  <a:txBody>
                    <a:bodyPr/>
                    <a:lstStyle/>
                    <a:p>
                      <a:pPr marL="223838" indent="-223838">
                        <a:lnSpc>
                          <a:spcPct val="200000"/>
                        </a:lnSpc>
                        <a:buFont typeface="Arial"/>
                        <a:buChar char="•"/>
                      </a:pPr>
                      <a:r>
                        <a:rPr lang="en-US" sz="2400" dirty="0">
                          <a:latin typeface="Century Gothic"/>
                          <a:cs typeface="Century Gothic"/>
                        </a:rPr>
                        <a:t>Hyperbole</a:t>
                      </a:r>
                    </a:p>
                    <a:p>
                      <a:pPr marL="223838" indent="-223838">
                        <a:lnSpc>
                          <a:spcPct val="200000"/>
                        </a:lnSpc>
                        <a:buFont typeface="Arial"/>
                        <a:buChar char="•"/>
                      </a:pPr>
                      <a:r>
                        <a:rPr lang="en-US" sz="2400" dirty="0">
                          <a:latin typeface="Century Gothic"/>
                          <a:cs typeface="Century Gothic"/>
                        </a:rPr>
                        <a:t>Oxymoron</a:t>
                      </a:r>
                    </a:p>
                    <a:p>
                      <a:pPr marL="223838" indent="-223838">
                        <a:lnSpc>
                          <a:spcPct val="200000"/>
                        </a:lnSpc>
                        <a:buFont typeface="Arial"/>
                        <a:buChar char="•"/>
                      </a:pPr>
                      <a:r>
                        <a:rPr lang="en-US" sz="2400" dirty="0">
                          <a:latin typeface="Century Gothic"/>
                          <a:cs typeface="Century Gothic"/>
                        </a:rPr>
                        <a:t>Rhetorical Question</a:t>
                      </a:r>
                    </a:p>
                  </a:txBody>
                  <a:tcPr>
                    <a:lnL w="1905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612989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Schemes</a:t>
            </a:r>
          </a:p>
        </p:txBody>
      </p:sp>
      <p:sp>
        <p:nvSpPr>
          <p:cNvPr id="8" name="Content Placeholder 7"/>
          <p:cNvSpPr>
            <a:spLocks noGrp="1"/>
          </p:cNvSpPr>
          <p:nvPr>
            <p:ph idx="1"/>
          </p:nvPr>
        </p:nvSpPr>
        <p:spPr/>
        <p:txBody>
          <a:bodyPr/>
          <a:lstStyle/>
          <a:p>
            <a:r>
              <a:rPr lang="en-US" dirty="0"/>
              <a:t>Schemes Involving Balance</a:t>
            </a:r>
          </a:p>
          <a:p>
            <a:r>
              <a:rPr lang="en-US" dirty="0"/>
              <a:t>Schemes Involving Omission</a:t>
            </a:r>
          </a:p>
          <a:p>
            <a:r>
              <a:rPr lang="en-US" dirty="0"/>
              <a:t>Schemes Involving Repetition</a:t>
            </a:r>
          </a:p>
          <a:p>
            <a:pPr marL="0" indent="0">
              <a:buNone/>
            </a:pPr>
            <a:endParaRPr lang="en-US" dirty="0"/>
          </a:p>
          <a:p>
            <a:endParaRPr lang="en-US" dirty="0"/>
          </a:p>
        </p:txBody>
      </p:sp>
      <p:sp>
        <p:nvSpPr>
          <p:cNvPr id="4" name="TextBox 3"/>
          <p:cNvSpPr txBox="1"/>
          <p:nvPr/>
        </p:nvSpPr>
        <p:spPr>
          <a:xfrm>
            <a:off x="168079" y="5143176"/>
            <a:ext cx="8796169" cy="1569660"/>
          </a:xfrm>
          <a:prstGeom prst="rect">
            <a:avLst/>
          </a:prstGeom>
          <a:solidFill>
            <a:srgbClr val="FED915"/>
          </a:solidFill>
          <a:ln>
            <a:solidFill>
              <a:srgbClr val="000000"/>
            </a:solidFill>
          </a:ln>
          <a:effectLst>
            <a:outerShdw blurRad="50800" dist="38100" dir="2700000" algn="tl" rotWithShape="0">
              <a:prstClr val="black">
                <a:alpha val="40000"/>
              </a:prstClr>
            </a:outerShdw>
          </a:effectLst>
        </p:spPr>
        <p:txBody>
          <a:bodyPr wrap="square" rtlCol="0">
            <a:spAutoFit/>
          </a:bodyPr>
          <a:lstStyle/>
          <a:p>
            <a:pPr algn="ctr"/>
            <a:r>
              <a:rPr lang="en-US" sz="3200" b="1" dirty="0">
                <a:latin typeface="Century Gothic"/>
                <a:cs typeface="Century Gothic"/>
              </a:rPr>
              <a:t>Remember</a:t>
            </a:r>
            <a:r>
              <a:rPr lang="en-US" sz="3200" dirty="0">
                <a:latin typeface="Century Gothic"/>
                <a:cs typeface="Century Gothic"/>
              </a:rPr>
              <a:t>: Schemes are a purposeful variation from the typical arrangement of words within a sentence (syntax).</a:t>
            </a:r>
          </a:p>
        </p:txBody>
      </p:sp>
    </p:spTree>
    <p:extLst>
      <p:ext uri="{BB962C8B-B14F-4D97-AF65-F5344CB8AC3E}">
        <p14:creationId xmlns:p14="http://schemas.microsoft.com/office/powerpoint/2010/main" val="129739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Schemes Involving Balance</a:t>
            </a:r>
          </a:p>
        </p:txBody>
      </p:sp>
      <p:sp>
        <p:nvSpPr>
          <p:cNvPr id="8" name="Content Placeholder 7"/>
          <p:cNvSpPr>
            <a:spLocks noGrp="1"/>
          </p:cNvSpPr>
          <p:nvPr>
            <p:ph idx="1"/>
          </p:nvPr>
        </p:nvSpPr>
        <p:spPr/>
        <p:txBody>
          <a:bodyPr/>
          <a:lstStyle/>
          <a:p>
            <a:r>
              <a:rPr lang="en-US" dirty="0"/>
              <a:t>Schemes involving balance are when writers </a:t>
            </a:r>
            <a:r>
              <a:rPr lang="en-US" b="1" dirty="0"/>
              <a:t>use balance </a:t>
            </a:r>
            <a:r>
              <a:rPr lang="en-US" dirty="0"/>
              <a:t>in writing to </a:t>
            </a:r>
            <a:r>
              <a:rPr lang="en-US" b="1" dirty="0"/>
              <a:t>illustrate or highlight the importance of ideas</a:t>
            </a:r>
            <a:r>
              <a:rPr lang="en-US" dirty="0"/>
              <a:t>. </a:t>
            </a:r>
          </a:p>
          <a:p>
            <a:pPr lvl="1"/>
            <a:r>
              <a:rPr lang="en-US" dirty="0"/>
              <a:t>Parallel Structure</a:t>
            </a:r>
          </a:p>
          <a:p>
            <a:pPr lvl="1"/>
            <a:r>
              <a:rPr lang="en-US" dirty="0"/>
              <a:t>Juxtaposition</a:t>
            </a:r>
          </a:p>
          <a:p>
            <a:pPr marL="0" indent="0">
              <a:buNone/>
            </a:pPr>
            <a:endParaRPr lang="en-US" dirty="0"/>
          </a:p>
          <a:p>
            <a:endParaRPr lang="en-US" dirty="0"/>
          </a:p>
        </p:txBody>
      </p:sp>
    </p:spTree>
    <p:extLst>
      <p:ext uri="{BB962C8B-B14F-4D97-AF65-F5344CB8AC3E}">
        <p14:creationId xmlns:p14="http://schemas.microsoft.com/office/powerpoint/2010/main" val="20568668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Parallel Structure</a:t>
            </a:r>
          </a:p>
        </p:txBody>
      </p:sp>
      <p:sp>
        <p:nvSpPr>
          <p:cNvPr id="3" name="Content Placeholder 2"/>
          <p:cNvSpPr>
            <a:spLocks noGrp="1"/>
          </p:cNvSpPr>
          <p:nvPr>
            <p:ph idx="1"/>
          </p:nvPr>
        </p:nvSpPr>
        <p:spPr/>
        <p:txBody>
          <a:bodyPr/>
          <a:lstStyle/>
          <a:p>
            <a:pPr marL="0" indent="0">
              <a:buNone/>
            </a:pPr>
            <a:r>
              <a:rPr lang="en-US" dirty="0"/>
              <a:t>A similarity of structure in a pair or series of related words, phrases, or clauses. </a:t>
            </a:r>
          </a:p>
        </p:txBody>
      </p:sp>
      <p:sp>
        <p:nvSpPr>
          <p:cNvPr id="4" name="TextBox 3"/>
          <p:cNvSpPr txBox="1"/>
          <p:nvPr/>
        </p:nvSpPr>
        <p:spPr>
          <a:xfrm>
            <a:off x="149407" y="3462523"/>
            <a:ext cx="8852195" cy="3170099"/>
          </a:xfrm>
          <a:prstGeom prst="rect">
            <a:avLst/>
          </a:prstGeom>
          <a:solidFill>
            <a:srgbClr val="FED915"/>
          </a:solidFill>
          <a:ln>
            <a:solidFill>
              <a:srgbClr val="000000"/>
            </a:solidFill>
          </a:ln>
          <a:effectLst>
            <a:outerShdw blurRad="50800" dist="38100" dir="2700000" algn="tl" rotWithShape="0">
              <a:prstClr val="black">
                <a:alpha val="40000"/>
              </a:prstClr>
            </a:outerShdw>
          </a:effectLst>
        </p:spPr>
        <p:txBody>
          <a:bodyPr wrap="square" rtlCol="0">
            <a:spAutoFit/>
          </a:bodyPr>
          <a:lstStyle/>
          <a:p>
            <a:r>
              <a:rPr lang="en-US" sz="3200" b="1" dirty="0">
                <a:latin typeface="Century Gothic"/>
                <a:cs typeface="Century Gothic"/>
              </a:rPr>
              <a:t>Example</a:t>
            </a:r>
            <a:r>
              <a:rPr lang="en-US" sz="3200" dirty="0">
                <a:latin typeface="Century Gothic"/>
                <a:cs typeface="Century Gothic"/>
              </a:rPr>
              <a:t>: “This nation, under God, shall have a new birth of freedom; and that government of the people, </a:t>
            </a:r>
            <a:r>
              <a:rPr lang="en-US" sz="3200" b="1" u="sng" dirty="0">
                <a:latin typeface="Century Gothic"/>
                <a:cs typeface="Century Gothic"/>
              </a:rPr>
              <a:t>by the </a:t>
            </a:r>
            <a:r>
              <a:rPr lang="en-US" sz="3200" dirty="0">
                <a:latin typeface="Century Gothic"/>
                <a:cs typeface="Century Gothic"/>
              </a:rPr>
              <a:t>people, </a:t>
            </a:r>
            <a:r>
              <a:rPr lang="en-US" sz="3200" b="1" u="sng" dirty="0">
                <a:latin typeface="Century Gothic"/>
                <a:cs typeface="Century Gothic"/>
              </a:rPr>
              <a:t>for the </a:t>
            </a:r>
            <a:r>
              <a:rPr lang="en-US" sz="3200" dirty="0">
                <a:latin typeface="Century Gothic"/>
                <a:cs typeface="Century Gothic"/>
              </a:rPr>
              <a:t>people, shall not perish from earth.”</a:t>
            </a:r>
          </a:p>
          <a:p>
            <a:endParaRPr lang="en-US" sz="3200" dirty="0">
              <a:latin typeface="Century Gothic"/>
              <a:cs typeface="Century Gothic"/>
            </a:endParaRPr>
          </a:p>
          <a:p>
            <a:r>
              <a:rPr lang="en-US" sz="2000" i="1" dirty="0">
                <a:latin typeface="Century Gothic"/>
                <a:cs typeface="Century Gothic"/>
              </a:rPr>
              <a:t>President Abraham Lincoln, The Gettysburg Address - November 19, 1863</a:t>
            </a:r>
          </a:p>
        </p:txBody>
      </p:sp>
    </p:spTree>
    <p:extLst>
      <p:ext uri="{BB962C8B-B14F-4D97-AF65-F5344CB8AC3E}">
        <p14:creationId xmlns:p14="http://schemas.microsoft.com/office/powerpoint/2010/main" val="279631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Juxtaposition</a:t>
            </a:r>
          </a:p>
        </p:txBody>
      </p:sp>
      <p:sp>
        <p:nvSpPr>
          <p:cNvPr id="3" name="Content Placeholder 2"/>
          <p:cNvSpPr>
            <a:spLocks noGrp="1"/>
          </p:cNvSpPr>
          <p:nvPr>
            <p:ph idx="1"/>
          </p:nvPr>
        </p:nvSpPr>
        <p:spPr/>
        <p:txBody>
          <a:bodyPr/>
          <a:lstStyle/>
          <a:p>
            <a:pPr marL="0" indent="0">
              <a:buNone/>
            </a:pPr>
            <a:r>
              <a:rPr lang="en-US" dirty="0"/>
              <a:t>The placing of two things closely together to emphasize the comparisons or contrasts. </a:t>
            </a:r>
          </a:p>
        </p:txBody>
      </p:sp>
      <p:sp>
        <p:nvSpPr>
          <p:cNvPr id="4" name="TextBox 3"/>
          <p:cNvSpPr txBox="1"/>
          <p:nvPr/>
        </p:nvSpPr>
        <p:spPr>
          <a:xfrm>
            <a:off x="690994" y="4135309"/>
            <a:ext cx="7769016" cy="1569660"/>
          </a:xfrm>
          <a:prstGeom prst="rect">
            <a:avLst/>
          </a:prstGeom>
          <a:solidFill>
            <a:srgbClr val="FED915"/>
          </a:solidFill>
          <a:ln>
            <a:solidFill>
              <a:srgbClr val="000000"/>
            </a:solidFill>
          </a:ln>
          <a:effectLst>
            <a:outerShdw blurRad="50800" dist="38100" dir="2700000" algn="tl" rotWithShape="0">
              <a:prstClr val="black">
                <a:alpha val="40000"/>
              </a:prstClr>
            </a:outerShdw>
          </a:effectLst>
        </p:spPr>
        <p:txBody>
          <a:bodyPr wrap="square" rtlCol="0">
            <a:spAutoFit/>
          </a:bodyPr>
          <a:lstStyle/>
          <a:p>
            <a:r>
              <a:rPr lang="en-US" sz="3200" b="1" dirty="0">
                <a:latin typeface="Century Gothic"/>
                <a:cs typeface="Century Gothic"/>
              </a:rPr>
              <a:t>Example</a:t>
            </a:r>
            <a:r>
              <a:rPr lang="en-US" sz="3200" dirty="0">
                <a:latin typeface="Century Gothic"/>
                <a:cs typeface="Century Gothic"/>
              </a:rPr>
              <a:t>: dark and light, life and death, beauty and ugliness, poverty and wealth</a:t>
            </a:r>
          </a:p>
        </p:txBody>
      </p:sp>
    </p:spTree>
    <p:extLst>
      <p:ext uri="{BB962C8B-B14F-4D97-AF65-F5344CB8AC3E}">
        <p14:creationId xmlns:p14="http://schemas.microsoft.com/office/powerpoint/2010/main" val="319276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Schemes Involving Omission</a:t>
            </a:r>
          </a:p>
        </p:txBody>
      </p:sp>
      <p:sp>
        <p:nvSpPr>
          <p:cNvPr id="8" name="Content Placeholder 7"/>
          <p:cNvSpPr>
            <a:spLocks noGrp="1"/>
          </p:cNvSpPr>
          <p:nvPr>
            <p:ph idx="1"/>
          </p:nvPr>
        </p:nvSpPr>
        <p:spPr/>
        <p:txBody>
          <a:bodyPr/>
          <a:lstStyle/>
          <a:p>
            <a:r>
              <a:rPr lang="en-US" dirty="0"/>
              <a:t>Schemes involving omission are when writers </a:t>
            </a:r>
            <a:r>
              <a:rPr lang="en-US" b="1" dirty="0"/>
              <a:t>purposefully leave things out </a:t>
            </a:r>
            <a:r>
              <a:rPr lang="en-US" dirty="0"/>
              <a:t>in order </a:t>
            </a:r>
            <a:r>
              <a:rPr lang="en-US" b="1" dirty="0"/>
              <a:t>to highlight an idea</a:t>
            </a:r>
            <a:r>
              <a:rPr lang="en-US" dirty="0"/>
              <a:t>.</a:t>
            </a:r>
          </a:p>
          <a:p>
            <a:pPr lvl="1"/>
            <a:r>
              <a:rPr lang="en-US" dirty="0"/>
              <a:t>Asyndeton</a:t>
            </a:r>
          </a:p>
          <a:p>
            <a:pPr lvl="1"/>
            <a:r>
              <a:rPr lang="en-US" dirty="0"/>
              <a:t>Polysyndeton</a:t>
            </a:r>
          </a:p>
          <a:p>
            <a:pPr lvl="1"/>
            <a:endParaRPr lang="en-US" dirty="0"/>
          </a:p>
          <a:p>
            <a:endParaRPr lang="en-US" dirty="0"/>
          </a:p>
        </p:txBody>
      </p:sp>
    </p:spTree>
    <p:extLst>
      <p:ext uri="{BB962C8B-B14F-4D97-AF65-F5344CB8AC3E}">
        <p14:creationId xmlns:p14="http://schemas.microsoft.com/office/powerpoint/2010/main" val="627077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Speaker/Author</a:t>
            </a:r>
          </a:p>
        </p:txBody>
      </p:sp>
      <p:sp>
        <p:nvSpPr>
          <p:cNvPr id="3" name="Content Placeholder 2"/>
          <p:cNvSpPr>
            <a:spLocks noGrp="1"/>
          </p:cNvSpPr>
          <p:nvPr>
            <p:ph idx="1"/>
          </p:nvPr>
        </p:nvSpPr>
        <p:spPr/>
        <p:txBody>
          <a:bodyPr>
            <a:normAutofit/>
          </a:bodyPr>
          <a:lstStyle/>
          <a:p>
            <a:r>
              <a:rPr lang="en-US" dirty="0"/>
              <a:t>The speaker or author is the person who gave the speech or wrote the piece. </a:t>
            </a:r>
          </a:p>
          <a:p>
            <a:r>
              <a:rPr lang="en-US" dirty="0"/>
              <a:t>It is important to know who the speaker is because it gives you another level of analysis.</a:t>
            </a:r>
          </a:p>
        </p:txBody>
      </p:sp>
    </p:spTree>
    <p:extLst>
      <p:ext uri="{BB962C8B-B14F-4D97-AF65-F5344CB8AC3E}">
        <p14:creationId xmlns:p14="http://schemas.microsoft.com/office/powerpoint/2010/main" val="26219141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Asyndeton </a:t>
            </a:r>
          </a:p>
        </p:txBody>
      </p:sp>
      <p:sp>
        <p:nvSpPr>
          <p:cNvPr id="3" name="Content Placeholder 2"/>
          <p:cNvSpPr>
            <a:spLocks noGrp="1"/>
          </p:cNvSpPr>
          <p:nvPr>
            <p:ph idx="1"/>
          </p:nvPr>
        </p:nvSpPr>
        <p:spPr/>
        <p:txBody>
          <a:bodyPr/>
          <a:lstStyle/>
          <a:p>
            <a:pPr marL="0" indent="0">
              <a:buNone/>
            </a:pPr>
            <a:r>
              <a:rPr lang="en-US" dirty="0"/>
              <a:t>The purposeful omission of words by which the meaning is still clear because of the context.</a:t>
            </a:r>
          </a:p>
        </p:txBody>
      </p:sp>
      <p:sp>
        <p:nvSpPr>
          <p:cNvPr id="4" name="TextBox 3"/>
          <p:cNvSpPr txBox="1"/>
          <p:nvPr/>
        </p:nvSpPr>
        <p:spPr>
          <a:xfrm>
            <a:off x="690994" y="3931620"/>
            <a:ext cx="7769016" cy="1877437"/>
          </a:xfrm>
          <a:prstGeom prst="rect">
            <a:avLst/>
          </a:prstGeom>
          <a:solidFill>
            <a:srgbClr val="FED915"/>
          </a:solidFill>
          <a:ln>
            <a:solidFill>
              <a:srgbClr val="000000"/>
            </a:solidFill>
          </a:ln>
          <a:effectLst>
            <a:outerShdw blurRad="50800" dist="38100" dir="2700000" algn="tl" rotWithShape="0">
              <a:prstClr val="black">
                <a:alpha val="40000"/>
              </a:prstClr>
            </a:outerShdw>
          </a:effectLst>
        </p:spPr>
        <p:txBody>
          <a:bodyPr wrap="square" rtlCol="0">
            <a:spAutoFit/>
          </a:bodyPr>
          <a:lstStyle/>
          <a:p>
            <a:r>
              <a:rPr lang="en-US" sz="3200" b="1" dirty="0">
                <a:latin typeface="Century Gothic"/>
                <a:cs typeface="Century Gothic"/>
              </a:rPr>
              <a:t>Example</a:t>
            </a:r>
            <a:r>
              <a:rPr lang="en-US" sz="3200" dirty="0">
                <a:latin typeface="Century Gothic"/>
                <a:cs typeface="Century Gothic"/>
              </a:rPr>
              <a:t>: “I came, I saw, I conquered?”</a:t>
            </a:r>
          </a:p>
          <a:p>
            <a:endParaRPr lang="en-US" sz="3200" dirty="0">
              <a:latin typeface="Century Gothic"/>
              <a:cs typeface="Century Gothic"/>
            </a:endParaRPr>
          </a:p>
          <a:p>
            <a:r>
              <a:rPr lang="en-US" sz="2000" i="1" dirty="0">
                <a:latin typeface="Century Gothic"/>
                <a:cs typeface="Century Gothic"/>
              </a:rPr>
              <a:t>Julius Caesar, after the battle of Zela - 47 BC</a:t>
            </a:r>
          </a:p>
        </p:txBody>
      </p:sp>
    </p:spTree>
    <p:extLst>
      <p:ext uri="{BB962C8B-B14F-4D97-AF65-F5344CB8AC3E}">
        <p14:creationId xmlns:p14="http://schemas.microsoft.com/office/powerpoint/2010/main" val="314616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Polysyndeton</a:t>
            </a:r>
          </a:p>
        </p:txBody>
      </p:sp>
      <p:sp>
        <p:nvSpPr>
          <p:cNvPr id="3" name="Content Placeholder 2"/>
          <p:cNvSpPr>
            <a:spLocks noGrp="1"/>
          </p:cNvSpPr>
          <p:nvPr>
            <p:ph idx="1"/>
          </p:nvPr>
        </p:nvSpPr>
        <p:spPr/>
        <p:txBody>
          <a:bodyPr/>
          <a:lstStyle/>
          <a:p>
            <a:pPr marL="0" indent="0">
              <a:buNone/>
            </a:pPr>
            <a:r>
              <a:rPr lang="en-US" dirty="0"/>
              <a:t>A literary technique that uses conjunctions in repeated succession -oftentimes with no commas.</a:t>
            </a:r>
          </a:p>
        </p:txBody>
      </p:sp>
      <p:sp>
        <p:nvSpPr>
          <p:cNvPr id="4" name="TextBox 3"/>
          <p:cNvSpPr txBox="1"/>
          <p:nvPr/>
        </p:nvSpPr>
        <p:spPr>
          <a:xfrm>
            <a:off x="150695" y="3522667"/>
            <a:ext cx="8847991" cy="3108543"/>
          </a:xfrm>
          <a:prstGeom prst="rect">
            <a:avLst/>
          </a:prstGeom>
          <a:solidFill>
            <a:srgbClr val="FED915"/>
          </a:solidFill>
          <a:ln>
            <a:solidFill>
              <a:srgbClr val="000000"/>
            </a:solidFill>
          </a:ln>
          <a:effectLst>
            <a:outerShdw blurRad="50800" dist="38100" dir="2700000" algn="tl" rotWithShape="0">
              <a:prstClr val="black">
                <a:alpha val="40000"/>
              </a:prstClr>
            </a:outerShdw>
          </a:effectLst>
        </p:spPr>
        <p:txBody>
          <a:bodyPr wrap="square" rtlCol="0">
            <a:spAutoFit/>
          </a:bodyPr>
          <a:lstStyle/>
          <a:p>
            <a:r>
              <a:rPr lang="en-US" sz="3200" b="1" dirty="0">
                <a:latin typeface="Century Gothic"/>
                <a:cs typeface="Century Gothic"/>
              </a:rPr>
              <a:t>Example</a:t>
            </a:r>
            <a:r>
              <a:rPr lang="en-US" sz="3200" dirty="0">
                <a:latin typeface="Century Gothic"/>
                <a:cs typeface="Century Gothic"/>
              </a:rPr>
              <a:t>: </a:t>
            </a:r>
            <a:r>
              <a:rPr lang="en-US" sz="2800" dirty="0">
                <a:latin typeface="Century Gothic"/>
                <a:cs typeface="Century Gothic"/>
              </a:rPr>
              <a:t>“It’s got awesome security. And the right apps. It’s got everything from Cocoa </a:t>
            </a:r>
            <a:r>
              <a:rPr lang="en-US" sz="2800" b="1" u="sng" dirty="0">
                <a:latin typeface="Century Gothic"/>
                <a:cs typeface="Century Gothic"/>
              </a:rPr>
              <a:t>and</a:t>
            </a:r>
            <a:r>
              <a:rPr lang="en-US" sz="2800" dirty="0">
                <a:latin typeface="Century Gothic"/>
                <a:cs typeface="Century Gothic"/>
              </a:rPr>
              <a:t> the graphics </a:t>
            </a:r>
            <a:r>
              <a:rPr lang="en-US" sz="2800" b="1" u="sng" dirty="0">
                <a:latin typeface="Century Gothic"/>
                <a:cs typeface="Century Gothic"/>
              </a:rPr>
              <a:t>and</a:t>
            </a:r>
            <a:r>
              <a:rPr lang="en-US" sz="2800" dirty="0">
                <a:latin typeface="Century Gothic"/>
                <a:cs typeface="Century Gothic"/>
              </a:rPr>
              <a:t> it’s got core animation built in </a:t>
            </a:r>
            <a:r>
              <a:rPr lang="en-US" sz="2800" b="1" u="sng" dirty="0">
                <a:latin typeface="Century Gothic"/>
                <a:cs typeface="Century Gothic"/>
              </a:rPr>
              <a:t>and</a:t>
            </a:r>
            <a:r>
              <a:rPr lang="en-US" sz="2800" dirty="0">
                <a:latin typeface="Century Gothic"/>
                <a:cs typeface="Century Gothic"/>
              </a:rPr>
              <a:t> it’s got the audio </a:t>
            </a:r>
            <a:r>
              <a:rPr lang="en-US" sz="2800" b="1" u="sng" dirty="0">
                <a:latin typeface="Century Gothic"/>
                <a:cs typeface="Century Gothic"/>
              </a:rPr>
              <a:t>and</a:t>
            </a:r>
            <a:r>
              <a:rPr lang="en-US" sz="2800" dirty="0">
                <a:latin typeface="Century Gothic"/>
                <a:cs typeface="Century Gothic"/>
              </a:rPr>
              <a:t> video that OSX is famous for. It’s got all the stuff we want.”</a:t>
            </a:r>
          </a:p>
          <a:p>
            <a:endParaRPr lang="en-US" sz="3200" dirty="0">
              <a:latin typeface="Century Gothic"/>
              <a:cs typeface="Century Gothic"/>
            </a:endParaRPr>
          </a:p>
          <a:p>
            <a:r>
              <a:rPr lang="en-US" sz="2000" i="1" dirty="0">
                <a:latin typeface="Century Gothic"/>
                <a:cs typeface="Century Gothic"/>
              </a:rPr>
              <a:t>Steve Jobs, MacWorld Keynote - 2007</a:t>
            </a:r>
          </a:p>
        </p:txBody>
      </p:sp>
    </p:spTree>
    <p:extLst>
      <p:ext uri="{BB962C8B-B14F-4D97-AF65-F5344CB8AC3E}">
        <p14:creationId xmlns:p14="http://schemas.microsoft.com/office/powerpoint/2010/main" val="229039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Schemes Involving Repetition</a:t>
            </a:r>
          </a:p>
        </p:txBody>
      </p:sp>
      <p:sp>
        <p:nvSpPr>
          <p:cNvPr id="8" name="Content Placeholder 7"/>
          <p:cNvSpPr>
            <a:spLocks noGrp="1"/>
          </p:cNvSpPr>
          <p:nvPr>
            <p:ph idx="1"/>
          </p:nvPr>
        </p:nvSpPr>
        <p:spPr/>
        <p:txBody>
          <a:bodyPr/>
          <a:lstStyle/>
          <a:p>
            <a:r>
              <a:rPr lang="en-US" dirty="0"/>
              <a:t>Schemes involving repetition occur when writers </a:t>
            </a:r>
            <a:r>
              <a:rPr lang="en-US" b="1" dirty="0"/>
              <a:t>use repetition </a:t>
            </a:r>
            <a:r>
              <a:rPr lang="en-US" dirty="0"/>
              <a:t>for </a:t>
            </a:r>
            <a:r>
              <a:rPr lang="en-US" b="1" dirty="0"/>
              <a:t>emphasis</a:t>
            </a:r>
            <a:r>
              <a:rPr lang="en-US" dirty="0"/>
              <a:t> to make a text memorable, forceful, and artistic. </a:t>
            </a:r>
          </a:p>
          <a:p>
            <a:pPr lvl="1"/>
            <a:r>
              <a:rPr lang="en-US" dirty="0"/>
              <a:t>Anadiplosis </a:t>
            </a:r>
          </a:p>
          <a:p>
            <a:pPr lvl="1"/>
            <a:r>
              <a:rPr lang="en-US" dirty="0"/>
              <a:t>Anaphora</a:t>
            </a:r>
          </a:p>
          <a:p>
            <a:pPr lvl="1"/>
            <a:r>
              <a:rPr lang="en-US" dirty="0"/>
              <a:t>Chiasmus</a:t>
            </a:r>
          </a:p>
          <a:p>
            <a:pPr lvl="1"/>
            <a:endParaRPr lang="en-US" dirty="0"/>
          </a:p>
          <a:p>
            <a:pPr marL="0" indent="0">
              <a:buNone/>
            </a:pPr>
            <a:endParaRPr lang="en-US" dirty="0"/>
          </a:p>
          <a:p>
            <a:endParaRPr lang="en-US" dirty="0"/>
          </a:p>
        </p:txBody>
      </p:sp>
    </p:spTree>
    <p:extLst>
      <p:ext uri="{BB962C8B-B14F-4D97-AF65-F5344CB8AC3E}">
        <p14:creationId xmlns:p14="http://schemas.microsoft.com/office/powerpoint/2010/main" val="13378890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Anadiplosis</a:t>
            </a:r>
          </a:p>
        </p:txBody>
      </p:sp>
      <p:sp>
        <p:nvSpPr>
          <p:cNvPr id="3" name="Content Placeholder 2"/>
          <p:cNvSpPr>
            <a:spLocks noGrp="1"/>
          </p:cNvSpPr>
          <p:nvPr>
            <p:ph idx="1"/>
          </p:nvPr>
        </p:nvSpPr>
        <p:spPr/>
        <p:txBody>
          <a:bodyPr/>
          <a:lstStyle/>
          <a:p>
            <a:pPr marL="0" indent="0">
              <a:buNone/>
            </a:pPr>
            <a:r>
              <a:rPr lang="en-US" dirty="0"/>
              <a:t>The repetition of the last word of one clause at the beginning of the next. </a:t>
            </a:r>
          </a:p>
        </p:txBody>
      </p:sp>
      <p:sp>
        <p:nvSpPr>
          <p:cNvPr id="5" name="TextBox 4"/>
          <p:cNvSpPr txBox="1"/>
          <p:nvPr/>
        </p:nvSpPr>
        <p:spPr>
          <a:xfrm>
            <a:off x="215280" y="3242852"/>
            <a:ext cx="8686800" cy="3354765"/>
          </a:xfrm>
          <a:prstGeom prst="rect">
            <a:avLst/>
          </a:prstGeom>
          <a:solidFill>
            <a:srgbClr val="FED915"/>
          </a:solidFill>
          <a:ln>
            <a:solidFill>
              <a:srgbClr val="000000"/>
            </a:solidFill>
          </a:ln>
          <a:effectLst>
            <a:outerShdw blurRad="50800" dist="38100" dir="2700000" algn="tl" rotWithShape="0">
              <a:prstClr val="black">
                <a:alpha val="40000"/>
              </a:prstClr>
            </a:outerShdw>
          </a:effectLst>
        </p:spPr>
        <p:txBody>
          <a:bodyPr wrap="square" rtlCol="0">
            <a:spAutoFit/>
          </a:bodyPr>
          <a:lstStyle/>
          <a:p>
            <a:r>
              <a:rPr lang="en-US" sz="3200" b="1" dirty="0">
                <a:latin typeface="Century Gothic"/>
                <a:cs typeface="Century Gothic"/>
              </a:rPr>
              <a:t>Example</a:t>
            </a:r>
            <a:r>
              <a:rPr lang="en-US" sz="3200" dirty="0">
                <a:latin typeface="Century Gothic"/>
                <a:cs typeface="Century Gothic"/>
              </a:rPr>
              <a:t>: "They call for you: The general who became a </a:t>
            </a:r>
            <a:r>
              <a:rPr lang="en-US" sz="3200" b="1" u="sng" dirty="0">
                <a:latin typeface="Century Gothic"/>
                <a:cs typeface="Century Gothic"/>
              </a:rPr>
              <a:t>slave</a:t>
            </a:r>
            <a:r>
              <a:rPr lang="en-US" sz="3200" dirty="0">
                <a:latin typeface="Century Gothic"/>
                <a:cs typeface="Century Gothic"/>
              </a:rPr>
              <a:t>; the </a:t>
            </a:r>
            <a:r>
              <a:rPr lang="en-US" sz="3200" b="1" u="sng" dirty="0">
                <a:latin typeface="Century Gothic"/>
                <a:cs typeface="Century Gothic"/>
              </a:rPr>
              <a:t>slave</a:t>
            </a:r>
            <a:r>
              <a:rPr lang="en-US" sz="3200" dirty="0">
                <a:latin typeface="Century Gothic"/>
                <a:cs typeface="Century Gothic"/>
              </a:rPr>
              <a:t> who became a </a:t>
            </a:r>
            <a:r>
              <a:rPr lang="en-US" sz="3200" b="1" u="sng" dirty="0">
                <a:latin typeface="Century Gothic"/>
                <a:cs typeface="Century Gothic"/>
              </a:rPr>
              <a:t>gladiator</a:t>
            </a:r>
            <a:r>
              <a:rPr lang="en-US" sz="3200" dirty="0">
                <a:latin typeface="Century Gothic"/>
                <a:cs typeface="Century Gothic"/>
              </a:rPr>
              <a:t>; the </a:t>
            </a:r>
            <a:r>
              <a:rPr lang="en-US" sz="3200" b="1" u="sng" dirty="0">
                <a:latin typeface="Century Gothic"/>
                <a:cs typeface="Century Gothic"/>
              </a:rPr>
              <a:t>gladiator</a:t>
            </a:r>
            <a:r>
              <a:rPr lang="en-US" sz="3200" dirty="0">
                <a:latin typeface="Century Gothic"/>
                <a:cs typeface="Century Gothic"/>
              </a:rPr>
              <a:t> who defied an Emperor. Striking story. Now the people want to know how the story ends."</a:t>
            </a:r>
          </a:p>
          <a:p>
            <a:endParaRPr lang="en-US" sz="3200" dirty="0">
              <a:latin typeface="Century Gothic"/>
              <a:cs typeface="Century Gothic"/>
            </a:endParaRPr>
          </a:p>
          <a:p>
            <a:r>
              <a:rPr lang="en-US" sz="2000" i="1" dirty="0">
                <a:latin typeface="Century Gothic"/>
                <a:cs typeface="Century Gothic"/>
              </a:rPr>
              <a:t>From the movie “Gladiator”</a:t>
            </a:r>
          </a:p>
        </p:txBody>
      </p:sp>
    </p:spTree>
    <p:extLst>
      <p:ext uri="{BB962C8B-B14F-4D97-AF65-F5344CB8AC3E}">
        <p14:creationId xmlns:p14="http://schemas.microsoft.com/office/powerpoint/2010/main" val="31525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Anaphora</a:t>
            </a:r>
          </a:p>
        </p:txBody>
      </p:sp>
      <p:sp>
        <p:nvSpPr>
          <p:cNvPr id="3" name="Content Placeholder 2"/>
          <p:cNvSpPr>
            <a:spLocks noGrp="1"/>
          </p:cNvSpPr>
          <p:nvPr>
            <p:ph idx="1"/>
          </p:nvPr>
        </p:nvSpPr>
        <p:spPr/>
        <p:txBody>
          <a:bodyPr/>
          <a:lstStyle/>
          <a:p>
            <a:pPr marL="0" indent="0">
              <a:buNone/>
            </a:pPr>
            <a:r>
              <a:rPr lang="en-US" dirty="0"/>
              <a:t>The repetition of a phrase for emphasis.</a:t>
            </a:r>
          </a:p>
        </p:txBody>
      </p:sp>
      <p:sp>
        <p:nvSpPr>
          <p:cNvPr id="4" name="TextBox 3"/>
          <p:cNvSpPr txBox="1"/>
          <p:nvPr/>
        </p:nvSpPr>
        <p:spPr>
          <a:xfrm>
            <a:off x="150695" y="2704752"/>
            <a:ext cx="8869519" cy="3970318"/>
          </a:xfrm>
          <a:prstGeom prst="rect">
            <a:avLst/>
          </a:prstGeom>
          <a:solidFill>
            <a:srgbClr val="FED915"/>
          </a:solidFill>
          <a:ln>
            <a:solidFill>
              <a:srgbClr val="000000"/>
            </a:solidFill>
          </a:ln>
          <a:effectLst>
            <a:outerShdw blurRad="50800" dist="38100" dir="2700000" algn="tl" rotWithShape="0">
              <a:prstClr val="black">
                <a:alpha val="40000"/>
              </a:prstClr>
            </a:outerShdw>
          </a:effectLst>
        </p:spPr>
        <p:txBody>
          <a:bodyPr wrap="square" rtlCol="0">
            <a:spAutoFit/>
          </a:bodyPr>
          <a:lstStyle/>
          <a:p>
            <a:r>
              <a:rPr lang="en-US" sz="3200" b="1" dirty="0">
                <a:latin typeface="Century Gothic"/>
                <a:cs typeface="Century Gothic"/>
              </a:rPr>
              <a:t>Example</a:t>
            </a:r>
            <a:r>
              <a:rPr lang="en-US" sz="3200" dirty="0">
                <a:latin typeface="Century Gothic"/>
                <a:cs typeface="Century Gothic"/>
              </a:rPr>
              <a:t>: </a:t>
            </a:r>
            <a:r>
              <a:rPr lang="en-US" sz="2800" dirty="0">
                <a:latin typeface="Century Gothic"/>
                <a:cs typeface="Century Gothic"/>
              </a:rPr>
              <a:t>“</a:t>
            </a:r>
            <a:r>
              <a:rPr lang="en-US" sz="2800" b="1" u="sng" dirty="0">
                <a:latin typeface="Century Gothic"/>
                <a:cs typeface="Century Gothic"/>
              </a:rPr>
              <a:t>We shall fight </a:t>
            </a:r>
            <a:r>
              <a:rPr lang="en-US" sz="2800" dirty="0">
                <a:latin typeface="Century Gothic"/>
                <a:cs typeface="Century Gothic"/>
              </a:rPr>
              <a:t>in France, </a:t>
            </a:r>
            <a:r>
              <a:rPr lang="en-US" sz="2800" b="1" u="sng" dirty="0">
                <a:latin typeface="Century Gothic"/>
                <a:cs typeface="Century Gothic"/>
              </a:rPr>
              <a:t>we shall fight </a:t>
            </a:r>
            <a:r>
              <a:rPr lang="en-US" sz="2800" dirty="0">
                <a:latin typeface="Century Gothic"/>
                <a:cs typeface="Century Gothic"/>
              </a:rPr>
              <a:t>on the seas and oceans, </a:t>
            </a:r>
            <a:r>
              <a:rPr lang="en-US" sz="2800" b="1" u="sng" dirty="0">
                <a:latin typeface="Century Gothic"/>
                <a:cs typeface="Century Gothic"/>
              </a:rPr>
              <a:t>we shall fight </a:t>
            </a:r>
            <a:r>
              <a:rPr lang="en-US" sz="2800" dirty="0">
                <a:latin typeface="Century Gothic"/>
                <a:cs typeface="Century Gothic"/>
              </a:rPr>
              <a:t>with growing confidence and growing strength in the air, we shall defend our island, whatever the cost may be. </a:t>
            </a:r>
            <a:r>
              <a:rPr lang="en-US" sz="2800" b="1" u="sng" dirty="0">
                <a:latin typeface="Century Gothic"/>
                <a:cs typeface="Century Gothic"/>
              </a:rPr>
              <a:t>We shall fight </a:t>
            </a:r>
            <a:r>
              <a:rPr lang="en-US" sz="2800" dirty="0">
                <a:latin typeface="Century Gothic"/>
                <a:cs typeface="Century Gothic"/>
              </a:rPr>
              <a:t>on the beaches, </a:t>
            </a:r>
            <a:r>
              <a:rPr lang="en-US" sz="2800" b="1" u="sng" dirty="0">
                <a:latin typeface="Century Gothic"/>
                <a:cs typeface="Century Gothic"/>
              </a:rPr>
              <a:t>we shall fight</a:t>
            </a:r>
            <a:r>
              <a:rPr lang="en-US" sz="2800" dirty="0">
                <a:latin typeface="Century Gothic"/>
                <a:cs typeface="Century Gothic"/>
              </a:rPr>
              <a:t> on the landing grounds, </a:t>
            </a:r>
            <a:r>
              <a:rPr lang="en-US" sz="2800" b="1" u="sng" dirty="0">
                <a:latin typeface="Century Gothic"/>
                <a:cs typeface="Century Gothic"/>
              </a:rPr>
              <a:t>we shall fight </a:t>
            </a:r>
            <a:r>
              <a:rPr lang="en-US" sz="2800" dirty="0">
                <a:latin typeface="Century Gothic"/>
                <a:cs typeface="Century Gothic"/>
              </a:rPr>
              <a:t>in the fields and in the streets, </a:t>
            </a:r>
            <a:r>
              <a:rPr lang="en-US" sz="2800" b="1" u="sng" dirty="0">
                <a:latin typeface="Century Gothic"/>
                <a:cs typeface="Century Gothic"/>
              </a:rPr>
              <a:t>we shall fight</a:t>
            </a:r>
            <a:r>
              <a:rPr lang="en-US" sz="2800" dirty="0">
                <a:latin typeface="Century Gothic"/>
                <a:cs typeface="Century Gothic"/>
              </a:rPr>
              <a:t> in the hills …”</a:t>
            </a:r>
          </a:p>
          <a:p>
            <a:endParaRPr lang="en-US" sz="3200" dirty="0">
              <a:latin typeface="Century Gothic"/>
              <a:cs typeface="Century Gothic"/>
            </a:endParaRPr>
          </a:p>
          <a:p>
            <a:r>
              <a:rPr lang="en-US" sz="2000" i="1" dirty="0">
                <a:latin typeface="Century Gothic"/>
                <a:cs typeface="Century Gothic"/>
              </a:rPr>
              <a:t>Winston Churchill, House of Commons - June 4, 1940</a:t>
            </a:r>
          </a:p>
        </p:txBody>
      </p:sp>
    </p:spTree>
    <p:extLst>
      <p:ext uri="{BB962C8B-B14F-4D97-AF65-F5344CB8AC3E}">
        <p14:creationId xmlns:p14="http://schemas.microsoft.com/office/powerpoint/2010/main" val="342300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Chiasmus</a:t>
            </a:r>
          </a:p>
        </p:txBody>
      </p:sp>
      <p:sp>
        <p:nvSpPr>
          <p:cNvPr id="3" name="Content Placeholder 2"/>
          <p:cNvSpPr>
            <a:spLocks noGrp="1"/>
          </p:cNvSpPr>
          <p:nvPr>
            <p:ph idx="1"/>
          </p:nvPr>
        </p:nvSpPr>
        <p:spPr/>
        <p:txBody>
          <a:bodyPr/>
          <a:lstStyle/>
          <a:p>
            <a:pPr marL="0" indent="0">
              <a:buNone/>
            </a:pPr>
            <a:r>
              <a:rPr lang="en-US" dirty="0"/>
              <a:t>This occurs when the first clause or phrase is reversed in the second. Sometimes it will repeat the same words. </a:t>
            </a:r>
          </a:p>
        </p:txBody>
      </p:sp>
      <p:sp>
        <p:nvSpPr>
          <p:cNvPr id="4" name="TextBox 3"/>
          <p:cNvSpPr txBox="1"/>
          <p:nvPr/>
        </p:nvSpPr>
        <p:spPr>
          <a:xfrm>
            <a:off x="690994" y="3511121"/>
            <a:ext cx="7769016" cy="3170099"/>
          </a:xfrm>
          <a:prstGeom prst="rect">
            <a:avLst/>
          </a:prstGeom>
          <a:solidFill>
            <a:srgbClr val="FED915"/>
          </a:solidFill>
          <a:ln>
            <a:solidFill>
              <a:srgbClr val="000000"/>
            </a:solidFill>
          </a:ln>
          <a:effectLst>
            <a:outerShdw blurRad="50800" dist="38100" dir="2700000" algn="tl" rotWithShape="0">
              <a:prstClr val="black">
                <a:alpha val="40000"/>
              </a:prstClr>
            </a:outerShdw>
          </a:effectLst>
        </p:spPr>
        <p:txBody>
          <a:bodyPr wrap="square" rtlCol="0">
            <a:spAutoFit/>
          </a:bodyPr>
          <a:lstStyle/>
          <a:p>
            <a:r>
              <a:rPr lang="en-US" sz="3200" b="1" i="1" dirty="0">
                <a:latin typeface="Century Gothic"/>
                <a:cs typeface="Century Gothic"/>
              </a:rPr>
              <a:t>Example</a:t>
            </a:r>
            <a:r>
              <a:rPr lang="en-US" sz="3200" i="1" dirty="0">
                <a:latin typeface="Century Gothic"/>
                <a:cs typeface="Century Gothic"/>
              </a:rPr>
              <a:t>: “And so, my fellow Americans, ask now what your country can do for you; ask what you can do for your country.” </a:t>
            </a:r>
          </a:p>
          <a:p>
            <a:endParaRPr lang="en-US" sz="3200" i="1" dirty="0">
              <a:latin typeface="Century Gothic"/>
              <a:cs typeface="Century Gothic"/>
            </a:endParaRPr>
          </a:p>
          <a:p>
            <a:r>
              <a:rPr lang="en-US" sz="2000" i="1" dirty="0">
                <a:latin typeface="Century Gothic"/>
                <a:cs typeface="Century Gothic"/>
              </a:rPr>
              <a:t>President John F. Kennedy, First Inaugural Address - January 20, 1961</a:t>
            </a:r>
          </a:p>
        </p:txBody>
      </p:sp>
    </p:spTree>
    <p:extLst>
      <p:ext uri="{BB962C8B-B14F-4D97-AF65-F5344CB8AC3E}">
        <p14:creationId xmlns:p14="http://schemas.microsoft.com/office/powerpoint/2010/main" val="410839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Schemes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74188774"/>
              </p:ext>
            </p:extLst>
          </p:nvPr>
        </p:nvGraphicFramePr>
        <p:xfrm>
          <a:off x="457200" y="1600200"/>
          <a:ext cx="8229600" cy="2627948"/>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a:r>
                        <a:rPr lang="en-US" sz="2400" b="1" dirty="0">
                          <a:latin typeface="Century Gothic"/>
                          <a:cs typeface="Century Gothic"/>
                        </a:rPr>
                        <a:t>Balance</a:t>
                      </a:r>
                    </a:p>
                  </a:txBody>
                  <a:tcPr>
                    <a:lnL w="3810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rgbClr val="FED915"/>
                    </a:solidFill>
                  </a:tcPr>
                </a:tc>
                <a:tc>
                  <a:txBody>
                    <a:bodyPr/>
                    <a:lstStyle/>
                    <a:p>
                      <a:pPr algn="ctr"/>
                      <a:r>
                        <a:rPr lang="en-US" sz="2400" b="1" dirty="0">
                          <a:latin typeface="Century Gothic"/>
                          <a:cs typeface="Century Gothic"/>
                        </a:rPr>
                        <a:t>Omission</a:t>
                      </a: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rgbClr val="FED915"/>
                    </a:solidFill>
                  </a:tcPr>
                </a:tc>
                <a:tc>
                  <a:txBody>
                    <a:bodyPr/>
                    <a:lstStyle/>
                    <a:p>
                      <a:pPr algn="ctr"/>
                      <a:r>
                        <a:rPr lang="en-US" sz="2400" b="1" dirty="0">
                          <a:latin typeface="Century Gothic"/>
                          <a:cs typeface="Century Gothic"/>
                        </a:rPr>
                        <a:t>Repetition</a:t>
                      </a:r>
                    </a:p>
                  </a:txBody>
                  <a:tcPr>
                    <a:lnL w="1905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3810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rgbClr val="FED915"/>
                    </a:solidFill>
                  </a:tcPr>
                </a:tc>
                <a:extLst>
                  <a:ext uri="{0D108BD9-81ED-4DB2-BD59-A6C34878D82A}">
                    <a16:rowId xmlns:a16="http://schemas.microsoft.com/office/drawing/2014/main" val="10000"/>
                  </a:ext>
                </a:extLst>
              </a:tr>
              <a:tr h="370840">
                <a:tc>
                  <a:txBody>
                    <a:bodyPr/>
                    <a:lstStyle/>
                    <a:p>
                      <a:pPr marL="223838" indent="-223838">
                        <a:lnSpc>
                          <a:spcPct val="200000"/>
                        </a:lnSpc>
                        <a:buFont typeface="Arial"/>
                        <a:buChar char="•"/>
                      </a:pPr>
                      <a:r>
                        <a:rPr lang="en-US" sz="2400" dirty="0">
                          <a:latin typeface="Century Gothic"/>
                          <a:cs typeface="Century Gothic"/>
                        </a:rPr>
                        <a:t>Parallel Structure</a:t>
                      </a:r>
                    </a:p>
                    <a:p>
                      <a:pPr marL="223838" indent="-223838">
                        <a:lnSpc>
                          <a:spcPct val="200000"/>
                        </a:lnSpc>
                        <a:buFont typeface="Arial"/>
                        <a:buChar char="•"/>
                      </a:pPr>
                      <a:r>
                        <a:rPr lang="en-US" sz="2400" dirty="0">
                          <a:latin typeface="Century Gothic"/>
                          <a:cs typeface="Century Gothic"/>
                        </a:rPr>
                        <a:t>Juxtaposition</a:t>
                      </a:r>
                    </a:p>
                  </a:txBody>
                  <a:tcPr>
                    <a:lnL w="3810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bg1"/>
                    </a:solidFill>
                  </a:tcPr>
                </a:tc>
                <a:tc>
                  <a:txBody>
                    <a:bodyPr/>
                    <a:lstStyle/>
                    <a:p>
                      <a:pPr marL="223838" indent="-223838">
                        <a:lnSpc>
                          <a:spcPct val="200000"/>
                        </a:lnSpc>
                        <a:buFont typeface="Arial"/>
                        <a:buChar char="•"/>
                      </a:pPr>
                      <a:r>
                        <a:rPr lang="en-US" sz="2400" dirty="0">
                          <a:latin typeface="Century Gothic"/>
                          <a:cs typeface="Century Gothic"/>
                        </a:rPr>
                        <a:t>Asyndeton</a:t>
                      </a:r>
                    </a:p>
                    <a:p>
                      <a:pPr marL="223838" indent="-223838">
                        <a:lnSpc>
                          <a:spcPct val="200000"/>
                        </a:lnSpc>
                        <a:buFont typeface="Arial"/>
                        <a:buChar char="•"/>
                      </a:pPr>
                      <a:r>
                        <a:rPr lang="en-US" sz="2400" dirty="0">
                          <a:latin typeface="Century Gothic"/>
                          <a:cs typeface="Century Gothic"/>
                        </a:rPr>
                        <a:t>Polysyndeton</a:t>
                      </a:r>
                    </a:p>
                  </a:txBody>
                  <a:tcP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bg1"/>
                    </a:solidFill>
                  </a:tcPr>
                </a:tc>
                <a:tc>
                  <a:txBody>
                    <a:bodyPr/>
                    <a:lstStyle/>
                    <a:p>
                      <a:pPr marL="223838" indent="-223838">
                        <a:lnSpc>
                          <a:spcPct val="200000"/>
                        </a:lnSpc>
                        <a:buFont typeface="Arial"/>
                        <a:buChar char="•"/>
                      </a:pPr>
                      <a:r>
                        <a:rPr lang="en-US" sz="2400" dirty="0">
                          <a:latin typeface="Century Gothic"/>
                          <a:cs typeface="Century Gothic"/>
                        </a:rPr>
                        <a:t>Anadiplosis</a:t>
                      </a:r>
                    </a:p>
                    <a:p>
                      <a:pPr marL="223838" indent="-223838">
                        <a:lnSpc>
                          <a:spcPct val="200000"/>
                        </a:lnSpc>
                        <a:buFont typeface="Arial"/>
                        <a:buChar char="•"/>
                      </a:pPr>
                      <a:r>
                        <a:rPr lang="en-US" sz="2400" dirty="0">
                          <a:latin typeface="Century Gothic"/>
                          <a:cs typeface="Century Gothic"/>
                        </a:rPr>
                        <a:t>Anaphora</a:t>
                      </a:r>
                    </a:p>
                    <a:p>
                      <a:pPr marL="223838" indent="-223838">
                        <a:lnSpc>
                          <a:spcPct val="200000"/>
                        </a:lnSpc>
                        <a:buFont typeface="Arial"/>
                        <a:buChar char="•"/>
                      </a:pPr>
                      <a:r>
                        <a:rPr lang="en-US" sz="2400" dirty="0">
                          <a:latin typeface="Century Gothic"/>
                          <a:cs typeface="Century Gothic"/>
                        </a:rPr>
                        <a:t>Chiasmus</a:t>
                      </a:r>
                    </a:p>
                  </a:txBody>
                  <a:tcPr>
                    <a:lnL w="19050" cap="flat" cmpd="sng" algn="ctr">
                      <a:solidFill>
                        <a:scrgbClr r="0" g="0" b="0"/>
                      </a:solidFill>
                      <a:prstDash val="solid"/>
                      <a:round/>
                      <a:headEnd type="none" w="med" len="med"/>
                      <a:tailEnd type="none" w="med" len="med"/>
                    </a:lnL>
                    <a:lnR w="3810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3810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844445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B14A9-E566-4B29-A108-7D774011B77E}"/>
              </a:ext>
            </a:extLst>
          </p:cNvPr>
          <p:cNvSpPr>
            <a:spLocks noGrp="1"/>
          </p:cNvSpPr>
          <p:nvPr>
            <p:ph type="title"/>
          </p:nvPr>
        </p:nvSpPr>
        <p:spPr/>
        <p:txBody>
          <a:bodyPr/>
          <a:lstStyle/>
          <a:p>
            <a:r>
              <a:rPr lang="en-US" dirty="0"/>
              <a:t>Top 10 Famous Speeches</a:t>
            </a:r>
          </a:p>
        </p:txBody>
      </p:sp>
      <p:sp>
        <p:nvSpPr>
          <p:cNvPr id="3" name="Content Placeholder 2">
            <a:extLst>
              <a:ext uri="{FF2B5EF4-FFF2-40B4-BE49-F238E27FC236}">
                <a16:creationId xmlns:a16="http://schemas.microsoft.com/office/drawing/2014/main" id="{7F0BE987-80EB-4A3B-93FD-3709E18D9AE6}"/>
              </a:ext>
            </a:extLst>
          </p:cNvPr>
          <p:cNvSpPr>
            <a:spLocks noGrp="1"/>
          </p:cNvSpPr>
          <p:nvPr>
            <p:ph idx="1"/>
          </p:nvPr>
        </p:nvSpPr>
        <p:spPr/>
        <p:txBody>
          <a:bodyPr anchor="ctr">
            <a:normAutofit fontScale="62500" lnSpcReduction="20000"/>
          </a:bodyPr>
          <a:lstStyle/>
          <a:p>
            <a:pPr marL="514350" lvl="0" indent="-514350">
              <a:buFont typeface="+mj-lt"/>
              <a:buAutoNum type="arabicPeriod"/>
            </a:pPr>
            <a:r>
              <a:rPr lang="en-US" dirty="0"/>
              <a:t>Martin Luther King, Jr. - </a:t>
            </a:r>
            <a:r>
              <a:rPr lang="en-US" b="1" dirty="0"/>
              <a:t>I Have A Dream	</a:t>
            </a:r>
            <a:endParaRPr lang="en-US" dirty="0"/>
          </a:p>
          <a:p>
            <a:pPr marL="514350" lvl="0" indent="-514350">
              <a:buFont typeface="+mj-lt"/>
              <a:buAutoNum type="arabicPeriod"/>
            </a:pPr>
            <a:r>
              <a:rPr lang="en-US" dirty="0"/>
              <a:t>John Fitzgerald Kennedy - </a:t>
            </a:r>
            <a:r>
              <a:rPr lang="en-US" b="1" dirty="0"/>
              <a:t>Inaugural Address</a:t>
            </a:r>
            <a:endParaRPr lang="en-US" dirty="0"/>
          </a:p>
          <a:p>
            <a:pPr marL="514350" lvl="0" indent="-514350">
              <a:buFont typeface="+mj-lt"/>
              <a:buAutoNum type="arabicPeriod"/>
            </a:pPr>
            <a:r>
              <a:rPr lang="en-US" dirty="0"/>
              <a:t>Franklin Delano Roosevelt - </a:t>
            </a:r>
            <a:r>
              <a:rPr lang="en-US" b="1" dirty="0"/>
              <a:t>First Inaugural Address</a:t>
            </a:r>
            <a:endParaRPr lang="en-US" dirty="0"/>
          </a:p>
          <a:p>
            <a:pPr marL="514350" lvl="0" indent="-514350">
              <a:buFont typeface="+mj-lt"/>
              <a:buAutoNum type="arabicPeriod"/>
            </a:pPr>
            <a:r>
              <a:rPr lang="en-US" dirty="0"/>
              <a:t>Franklin Delano Roosevelt - </a:t>
            </a:r>
            <a:r>
              <a:rPr lang="en-US" b="1" dirty="0"/>
              <a:t>Pearl Harbor Address to the Nation</a:t>
            </a:r>
            <a:endParaRPr lang="en-US" dirty="0"/>
          </a:p>
          <a:p>
            <a:pPr marL="514350" lvl="0" indent="-514350">
              <a:buFont typeface="+mj-lt"/>
              <a:buAutoNum type="arabicPeriod"/>
            </a:pPr>
            <a:r>
              <a:rPr lang="en-US" dirty="0"/>
              <a:t>Barbara Charline Jordan - </a:t>
            </a:r>
            <a:r>
              <a:rPr lang="en-US" b="1" dirty="0"/>
              <a:t>1976 DNC Keynote Address</a:t>
            </a:r>
            <a:endParaRPr lang="en-US" dirty="0"/>
          </a:p>
          <a:p>
            <a:pPr marL="514350" lvl="0" indent="-514350">
              <a:buFont typeface="+mj-lt"/>
              <a:buAutoNum type="arabicPeriod"/>
            </a:pPr>
            <a:r>
              <a:rPr lang="en-US" dirty="0"/>
              <a:t>Richard Milhous Nixon - </a:t>
            </a:r>
            <a:r>
              <a:rPr lang="en-US" b="1" dirty="0"/>
              <a:t>Checkers</a:t>
            </a:r>
            <a:endParaRPr lang="en-US" dirty="0"/>
          </a:p>
          <a:p>
            <a:pPr marL="514350" lvl="0" indent="-514350">
              <a:buFont typeface="+mj-lt"/>
              <a:buAutoNum type="arabicPeriod"/>
            </a:pPr>
            <a:r>
              <a:rPr lang="en-US" dirty="0"/>
              <a:t>Malcom X - </a:t>
            </a:r>
            <a:r>
              <a:rPr lang="en-US" b="1" dirty="0"/>
              <a:t>The Ballot or the Bullet</a:t>
            </a:r>
            <a:r>
              <a:rPr lang="en-US" dirty="0"/>
              <a:t> </a:t>
            </a:r>
          </a:p>
          <a:p>
            <a:pPr marL="514350" lvl="0" indent="-514350">
              <a:buFont typeface="+mj-lt"/>
              <a:buAutoNum type="arabicPeriod"/>
            </a:pPr>
            <a:r>
              <a:rPr lang="en-US" dirty="0"/>
              <a:t>Ronald Wilson Reagan - </a:t>
            </a:r>
            <a:r>
              <a:rPr lang="en-US" b="1" dirty="0"/>
              <a:t>Shuttle 'Challenger' Disaster Address</a:t>
            </a:r>
            <a:endParaRPr lang="en-US" dirty="0"/>
          </a:p>
          <a:p>
            <a:pPr marL="514350" lvl="0" indent="-514350">
              <a:buFont typeface="+mj-lt"/>
              <a:buAutoNum type="arabicPeriod"/>
            </a:pPr>
            <a:r>
              <a:rPr lang="en-US" dirty="0"/>
              <a:t>John Fitzgerald Kennedy - </a:t>
            </a:r>
            <a:r>
              <a:rPr lang="en-US" b="1" dirty="0"/>
              <a:t>Houston Ministerial Association</a:t>
            </a:r>
            <a:endParaRPr lang="en-US" dirty="0"/>
          </a:p>
          <a:p>
            <a:pPr marL="514350" lvl="0" indent="-514350">
              <a:buFont typeface="+mj-lt"/>
              <a:buAutoNum type="arabicPeriod"/>
            </a:pPr>
            <a:r>
              <a:rPr lang="en-US" dirty="0"/>
              <a:t>Lyndon Baines Johnson	- </a:t>
            </a:r>
            <a:r>
              <a:rPr lang="en-US" b="1" dirty="0"/>
              <a:t>We Shall Overcome</a:t>
            </a:r>
          </a:p>
          <a:p>
            <a:pPr marL="0" lvl="0" indent="0" algn="ctr">
              <a:buNone/>
            </a:pPr>
            <a:endParaRPr lang="en-US" dirty="0">
              <a:cs typeface="Chalkduster"/>
            </a:endParaRPr>
          </a:p>
          <a:p>
            <a:pPr marL="0" lvl="0" indent="0" algn="ctr">
              <a:buNone/>
            </a:pPr>
            <a:r>
              <a:rPr lang="en-US" dirty="0">
                <a:cs typeface="Chalkduster"/>
                <a:hlinkClick r:id="rId2"/>
              </a:rPr>
              <a:t>https://www.americanrhetoric.com/top100speechesall.html</a:t>
            </a:r>
            <a:endParaRPr lang="en-US" dirty="0">
              <a:cs typeface="Chalkduster"/>
            </a:endParaRPr>
          </a:p>
        </p:txBody>
      </p:sp>
    </p:spTree>
    <p:extLst>
      <p:ext uri="{BB962C8B-B14F-4D97-AF65-F5344CB8AC3E}">
        <p14:creationId xmlns:p14="http://schemas.microsoft.com/office/powerpoint/2010/main" val="3301786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Speaker/Author</a:t>
            </a:r>
          </a:p>
        </p:txBody>
      </p:sp>
      <p:sp>
        <p:nvSpPr>
          <p:cNvPr id="3" name="Content Placeholder 2"/>
          <p:cNvSpPr>
            <a:spLocks noGrp="1"/>
          </p:cNvSpPr>
          <p:nvPr>
            <p:ph idx="1"/>
          </p:nvPr>
        </p:nvSpPr>
        <p:spPr/>
        <p:txBody>
          <a:bodyPr/>
          <a:lstStyle/>
          <a:p>
            <a:r>
              <a:rPr lang="en-US" dirty="0"/>
              <a:t>By knowing the answers to these questions before you read, you will understand more about the piece.</a:t>
            </a:r>
          </a:p>
          <a:p>
            <a:pPr marL="742950" lvl="2" indent="-342900"/>
            <a:r>
              <a:rPr lang="en-US" dirty="0"/>
              <a:t>Who is the speaker? </a:t>
            </a:r>
          </a:p>
          <a:p>
            <a:pPr marL="742950" lvl="2" indent="-342900"/>
            <a:r>
              <a:rPr lang="en-US" dirty="0"/>
              <a:t>During what time period did the speaker live?</a:t>
            </a:r>
          </a:p>
          <a:p>
            <a:pPr marL="742950" lvl="2" indent="-342900"/>
            <a:r>
              <a:rPr lang="en-US" dirty="0"/>
              <a:t>What is the speaker known for? </a:t>
            </a:r>
          </a:p>
          <a:p>
            <a:pPr marL="742950" lvl="2" indent="-342900"/>
            <a:r>
              <a:rPr lang="en-US" dirty="0"/>
              <a:t>What does the speaker stand for?</a:t>
            </a:r>
          </a:p>
          <a:p>
            <a:endParaRPr lang="en-US" dirty="0"/>
          </a:p>
        </p:txBody>
      </p:sp>
    </p:spTree>
    <p:extLst>
      <p:ext uri="{BB962C8B-B14F-4D97-AF65-F5344CB8AC3E}">
        <p14:creationId xmlns:p14="http://schemas.microsoft.com/office/powerpoint/2010/main" val="1353149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8A499F1DF55843984606804E2C0DEE" ma:contentTypeVersion="30" ma:contentTypeDescription="Create a new document." ma:contentTypeScope="" ma:versionID="0f14c483bb24ee98d03cf283279c6069">
  <xsd:schema xmlns:xsd="http://www.w3.org/2001/XMLSchema" xmlns:xs="http://www.w3.org/2001/XMLSchema" xmlns:p="http://schemas.microsoft.com/office/2006/metadata/properties" xmlns:ns3="e07c01c2-03b1-45c6-8942-88c37c900930" xmlns:ns4="02d80eec-1aa8-4ee1-b99a-8fcd16c49824" targetNamespace="http://schemas.microsoft.com/office/2006/metadata/properties" ma:root="true" ma:fieldsID="7506ad2707233ed7c22cee239c414535" ns3:_="" ns4:_="">
    <xsd:import namespace="e07c01c2-03b1-45c6-8942-88c37c900930"/>
    <xsd:import namespace="02d80eec-1aa8-4ee1-b99a-8fcd16c49824"/>
    <xsd:element name="properties">
      <xsd:complexType>
        <xsd:sequence>
          <xsd:element name="documentManagement">
            <xsd:complexType>
              <xsd:all>
                <xsd:element ref="ns3:NotebookType" minOccurs="0"/>
                <xsd:element ref="ns3:FolderType" minOccurs="0"/>
                <xsd:element ref="ns3:CultureName" minOccurs="0"/>
                <xsd:element ref="ns3:AppVersion" minOccurs="0"/>
                <xsd:element ref="ns3:TeamsChannelId" minOccurs="0"/>
                <xsd:element ref="ns3:Owner" minOccurs="0"/>
                <xsd:element ref="ns3:DefaultSectionNames" minOccurs="0"/>
                <xsd:element ref="ns3:Templates"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4:SharedWithUsers" minOccurs="0"/>
                <xsd:element ref="ns4:SharedWithDetails" minOccurs="0"/>
                <xsd:element ref="ns4:SharingHintHash"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7c01c2-03b1-45c6-8942-88c37c900930"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Templates" ma:index="15" nillable="true" ma:displayName="Templates" ma:internalName="Templates">
      <xsd:simpleType>
        <xsd:restriction base="dms:Note">
          <xsd:maxLength value="255"/>
        </xsd:restriction>
      </xsd:simpleType>
    </xsd:element>
    <xsd:element name="Teachers" ma:index="16"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7"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8"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9" nillable="true" ma:displayName="Invited Teachers" ma:internalName="Invited_Teachers">
      <xsd:simpleType>
        <xsd:restriction base="dms:Note">
          <xsd:maxLength value="255"/>
        </xsd:restriction>
      </xsd:simpleType>
    </xsd:element>
    <xsd:element name="Invited_Students" ma:index="20" nillable="true" ma:displayName="Invited Students" ma:internalName="Invited_Students">
      <xsd:simpleType>
        <xsd:restriction base="dms:Note">
          <xsd:maxLength value="255"/>
        </xsd:restriction>
      </xsd:simpleType>
    </xsd:element>
    <xsd:element name="Self_Registration_Enabled" ma:index="21" nillable="true" ma:displayName="Self Registration Enabled" ma:internalName="Self_Registration_Enabled">
      <xsd:simpleType>
        <xsd:restriction base="dms:Boolean"/>
      </xsd:simpleType>
    </xsd:element>
    <xsd:element name="Has_Teacher_Only_SectionGroup" ma:index="22" nillable="true" ma:displayName="Has Teacher Only SectionGroup" ma:internalName="Has_Teacher_Only_SectionGroup">
      <xsd:simpleType>
        <xsd:restriction base="dms:Boolean"/>
      </xsd:simpleType>
    </xsd:element>
    <xsd:element name="Is_Collaboration_Space_Locked" ma:index="23" nillable="true" ma:displayName="Is Collaboration Space Locked" ma:internalName="Is_Collaboration_Space_Locked">
      <xsd:simpleType>
        <xsd:restriction base="dms:Boolean"/>
      </xsd:simpleType>
    </xsd:element>
    <xsd:element name="IsNotebookLocked" ma:index="24"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Tags" ma:index="30" nillable="true" ma:displayName="MediaServiceAutoTags" ma:internalName="MediaServiceAutoTags" ma:readOnly="true">
      <xsd:simpleType>
        <xsd:restriction base="dms:Text"/>
      </xsd:simpleType>
    </xsd:element>
    <xsd:element name="MediaServiceOCR" ma:index="31" nillable="true" ma:displayName="MediaServiceOCR" ma:internalName="MediaServiceOCR" ma:readOnly="true">
      <xsd:simpleType>
        <xsd:restriction base="dms:Note">
          <xsd:maxLength value="255"/>
        </xsd:restriction>
      </xsd:simpleType>
    </xsd:element>
    <xsd:element name="MediaServiceDateTaken" ma:index="32" nillable="true" ma:displayName="MediaServiceDateTaken" ma:hidden="true" ma:internalName="MediaServiceDateTaken" ma:readOnly="true">
      <xsd:simpleType>
        <xsd:restriction base="dms:Text"/>
      </xsd:simpleType>
    </xsd:element>
    <xsd:element name="MediaServiceLocation" ma:index="33" nillable="true" ma:displayName="MediaServiceLocation" ma:internalName="MediaServiceLocation"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AutoKeyPoints" ma:index="36" nillable="true" ma:displayName="MediaServiceAutoKeyPoints" ma:hidden="true" ma:internalName="MediaServiceAutoKeyPoints" ma:readOnly="true">
      <xsd:simpleType>
        <xsd:restriction base="dms:Note"/>
      </xsd:simpleType>
    </xsd:element>
    <xsd:element name="MediaServiceKeyPoints" ma:index="3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d80eec-1aa8-4ee1-b99a-8fcd16c49824" elementFormDefault="qualified">
    <xsd:import namespace="http://schemas.microsoft.com/office/2006/documentManagement/types"/>
    <xsd:import namespace="http://schemas.microsoft.com/office/infopath/2007/PartnerControls"/>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element name="SharingHintHash" ma:index="2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eamsChannelId xmlns="e07c01c2-03b1-45c6-8942-88c37c900930" xsi:nil="true"/>
    <IsNotebookLocked xmlns="e07c01c2-03b1-45c6-8942-88c37c900930" xsi:nil="true"/>
    <Owner xmlns="e07c01c2-03b1-45c6-8942-88c37c900930">
      <UserInfo>
        <DisplayName/>
        <AccountId xsi:nil="true"/>
        <AccountType/>
      </UserInfo>
    </Owner>
    <Student_Groups xmlns="e07c01c2-03b1-45c6-8942-88c37c900930">
      <UserInfo>
        <DisplayName/>
        <AccountId xsi:nil="true"/>
        <AccountType/>
      </UserInfo>
    </Student_Groups>
    <DefaultSectionNames xmlns="e07c01c2-03b1-45c6-8942-88c37c900930" xsi:nil="true"/>
    <Is_Collaboration_Space_Locked xmlns="e07c01c2-03b1-45c6-8942-88c37c900930" xsi:nil="true"/>
    <NotebookType xmlns="e07c01c2-03b1-45c6-8942-88c37c900930" xsi:nil="true"/>
    <CultureName xmlns="e07c01c2-03b1-45c6-8942-88c37c900930" xsi:nil="true"/>
    <Self_Registration_Enabled xmlns="e07c01c2-03b1-45c6-8942-88c37c900930" xsi:nil="true"/>
    <Has_Teacher_Only_SectionGroup xmlns="e07c01c2-03b1-45c6-8942-88c37c900930" xsi:nil="true"/>
    <FolderType xmlns="e07c01c2-03b1-45c6-8942-88c37c900930" xsi:nil="true"/>
    <Invited_Teachers xmlns="e07c01c2-03b1-45c6-8942-88c37c900930" xsi:nil="true"/>
    <Teachers xmlns="e07c01c2-03b1-45c6-8942-88c37c900930">
      <UserInfo>
        <DisplayName/>
        <AccountId xsi:nil="true"/>
        <AccountType/>
      </UserInfo>
    </Teachers>
    <AppVersion xmlns="e07c01c2-03b1-45c6-8942-88c37c900930" xsi:nil="true"/>
    <Invited_Students xmlns="e07c01c2-03b1-45c6-8942-88c37c900930" xsi:nil="true"/>
    <Templates xmlns="e07c01c2-03b1-45c6-8942-88c37c900930" xsi:nil="true"/>
    <Students xmlns="e07c01c2-03b1-45c6-8942-88c37c900930">
      <UserInfo>
        <DisplayName/>
        <AccountId xsi:nil="true"/>
        <AccountType/>
      </UserInfo>
    </Students>
  </documentManagement>
</p:properties>
</file>

<file path=customXml/itemProps1.xml><?xml version="1.0" encoding="utf-8"?>
<ds:datastoreItem xmlns:ds="http://schemas.openxmlformats.org/officeDocument/2006/customXml" ds:itemID="{53C1DE83-958F-418F-92D5-03BCC29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7c01c2-03b1-45c6-8942-88c37c900930"/>
    <ds:schemaRef ds:uri="02d80eec-1aa8-4ee1-b99a-8fcd16c498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3B8741-7036-4A87-B6C3-5425C1B6ED34}">
  <ds:schemaRefs>
    <ds:schemaRef ds:uri="http://schemas.microsoft.com/sharepoint/v3/contenttype/forms"/>
  </ds:schemaRefs>
</ds:datastoreItem>
</file>

<file path=customXml/itemProps3.xml><?xml version="1.0" encoding="utf-8"?>
<ds:datastoreItem xmlns:ds="http://schemas.openxmlformats.org/officeDocument/2006/customXml" ds:itemID="{3DACA280-0324-4E08-A264-AC8276F4FD17}">
  <ds:schemaRefs>
    <ds:schemaRef ds:uri="http://schemas.microsoft.com/office/2006/documentManagement/types"/>
    <ds:schemaRef ds:uri="02d80eec-1aa8-4ee1-b99a-8fcd16c49824"/>
    <ds:schemaRef ds:uri="http://purl.org/dc/elements/1.1/"/>
    <ds:schemaRef ds:uri="http://schemas.microsoft.com/office/2006/metadata/properties"/>
    <ds:schemaRef ds:uri="e07c01c2-03b1-45c6-8942-88c37c900930"/>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1586</TotalTime>
  <Words>3643</Words>
  <Application>Microsoft Office PowerPoint</Application>
  <PresentationFormat>On-screen Show (4:3)</PresentationFormat>
  <Paragraphs>438</Paragraphs>
  <Slides>87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87</vt:i4>
      </vt:variant>
    </vt:vector>
  </HeadingPairs>
  <TitlesOfParts>
    <vt:vector size="92" baseType="lpstr">
      <vt:lpstr>Arial</vt:lpstr>
      <vt:lpstr>Calibri</vt:lpstr>
      <vt:lpstr>Century Gothic</vt:lpstr>
      <vt:lpstr>Chalkduster</vt:lpstr>
      <vt:lpstr>Office Theme</vt:lpstr>
      <vt:lpstr>PowerPoint Presentation</vt:lpstr>
      <vt:lpstr>What is Rhetoric</vt:lpstr>
      <vt:lpstr>PowerPoint Presentation</vt:lpstr>
      <vt:lpstr>Rhetorical Analysis</vt:lpstr>
      <vt:lpstr>PowerPoint Presentation</vt:lpstr>
      <vt:lpstr>PowerPoint Presentation</vt:lpstr>
      <vt:lpstr>Before You Read</vt:lpstr>
      <vt:lpstr>Speaker/Author</vt:lpstr>
      <vt:lpstr>Speaker/Author</vt:lpstr>
      <vt:lpstr>Occasion </vt:lpstr>
      <vt:lpstr>Occasion</vt:lpstr>
      <vt:lpstr>Audience</vt:lpstr>
      <vt:lpstr>While You Read</vt:lpstr>
      <vt:lpstr>While You Read</vt:lpstr>
      <vt:lpstr>After You Read</vt:lpstr>
      <vt:lpstr>After You Read</vt:lpstr>
      <vt:lpstr>Audience</vt:lpstr>
      <vt:lpstr>Purpose</vt:lpstr>
      <vt:lpstr>Purpose</vt:lpstr>
      <vt:lpstr>Tone</vt:lpstr>
      <vt:lpstr>Tone Words</vt:lpstr>
      <vt:lpstr>Using Diction to Determine Tone</vt:lpstr>
      <vt:lpstr>Connotation vs. Denotation</vt:lpstr>
      <vt:lpstr>Subject</vt:lpstr>
      <vt:lpstr>SOAPStone</vt:lpstr>
      <vt:lpstr>SOAPStone</vt:lpstr>
      <vt:lpstr>PowerPoint Presentation</vt:lpstr>
      <vt:lpstr>PowerPoint Presentation</vt:lpstr>
      <vt:lpstr>SOAPStone</vt:lpstr>
      <vt:lpstr>SOAPStone</vt:lpstr>
      <vt:lpstr>SOAPStone</vt:lpstr>
      <vt:lpstr>SOAPStone</vt:lpstr>
      <vt:lpstr>SOAPStone</vt:lpstr>
      <vt:lpstr>SOAPStone</vt:lpstr>
      <vt:lpstr>PowerPoint Presentation</vt:lpstr>
      <vt:lpstr>Rhetorical Triangle</vt:lpstr>
      <vt:lpstr>Rhetorical Triangle</vt:lpstr>
      <vt:lpstr>Aristotle</vt:lpstr>
      <vt:lpstr>Ethos, Pathos, Logos</vt:lpstr>
      <vt:lpstr>Ethos</vt:lpstr>
      <vt:lpstr>Ethos</vt:lpstr>
      <vt:lpstr>Ethos Examples</vt:lpstr>
      <vt:lpstr>Logos</vt:lpstr>
      <vt:lpstr>Logos</vt:lpstr>
      <vt:lpstr>Logos Examples</vt:lpstr>
      <vt:lpstr>Pathos</vt:lpstr>
      <vt:lpstr>Pathos</vt:lpstr>
      <vt:lpstr>Pathos Example</vt:lpstr>
      <vt:lpstr>Persuasive Techniques in Relation to Ethos, Pathos, and Logos</vt:lpstr>
      <vt:lpstr>PowerPoint Presentation</vt:lpstr>
      <vt:lpstr>PowerPoint Presentation</vt:lpstr>
      <vt:lpstr>PowerPoint Presentation</vt:lpstr>
      <vt:lpstr>Ethos</vt:lpstr>
      <vt:lpstr>Pathos</vt:lpstr>
      <vt:lpstr>Logos</vt:lpstr>
      <vt:lpstr>PowerPoint Presentation</vt:lpstr>
      <vt:lpstr>Rhetorical Devices</vt:lpstr>
      <vt:lpstr>Tropes</vt:lpstr>
      <vt:lpstr>Tropes Involving Comparison</vt:lpstr>
      <vt:lpstr>Allusion</vt:lpstr>
      <vt:lpstr>Apostrophe</vt:lpstr>
      <vt:lpstr>Metaphor</vt:lpstr>
      <vt:lpstr>Simile</vt:lpstr>
      <vt:lpstr>Personification</vt:lpstr>
      <vt:lpstr>Tropes Involving Word Play &amp; Sounds</vt:lpstr>
      <vt:lpstr>Alliteration</vt:lpstr>
      <vt:lpstr>Assonance</vt:lpstr>
      <vt:lpstr>Consonance</vt:lpstr>
      <vt:lpstr>Onomatopoeia </vt:lpstr>
      <vt:lpstr>Tropes Involving Statement</vt:lpstr>
      <vt:lpstr>Hyperbole</vt:lpstr>
      <vt:lpstr>Oxymoron</vt:lpstr>
      <vt:lpstr>Rhetorical Question</vt:lpstr>
      <vt:lpstr>Tropes</vt:lpstr>
      <vt:lpstr>Schemes</vt:lpstr>
      <vt:lpstr>Schemes Involving Balance</vt:lpstr>
      <vt:lpstr>Parallel Structure</vt:lpstr>
      <vt:lpstr>Juxtaposition</vt:lpstr>
      <vt:lpstr>Schemes Involving Omission</vt:lpstr>
      <vt:lpstr>Asyndeton </vt:lpstr>
      <vt:lpstr>Polysyndeton</vt:lpstr>
      <vt:lpstr>Schemes Involving Repetition</vt:lpstr>
      <vt:lpstr>Anadiplosis</vt:lpstr>
      <vt:lpstr>Anaphora</vt:lpstr>
      <vt:lpstr>Chiasmus</vt:lpstr>
      <vt:lpstr>Schemes</vt:lpstr>
      <vt:lpstr>Top 10 Famous Speeches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Schneider</dc:creator>
  <cp:lastModifiedBy>Sharma Dutton</cp:lastModifiedBy>
  <cp:revision>105</cp:revision>
  <cp:lastPrinted>2019-09-16T17:37:32Z</cp:lastPrinted>
  <dcterms:created xsi:type="dcterms:W3CDTF">2017-12-30T22:22:08Z</dcterms:created>
  <dcterms:modified xsi:type="dcterms:W3CDTF">2019-09-16T18:30:41Z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0x0101001D8A499F1DF55843984606804E2C0DEE</vt:lpwstr>
  </property>
</Properties>
</file>